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6" r:id="rId2"/>
    <p:sldId id="277" r:id="rId3"/>
    <p:sldId id="258" r:id="rId4"/>
    <p:sldId id="260" r:id="rId5"/>
    <p:sldId id="261" r:id="rId6"/>
    <p:sldId id="262" r:id="rId7"/>
    <p:sldId id="263" r:id="rId8"/>
    <p:sldId id="264" r:id="rId9"/>
    <p:sldId id="265" r:id="rId10"/>
    <p:sldId id="272" r:id="rId11"/>
    <p:sldId id="266" r:id="rId12"/>
    <p:sldId id="267" r:id="rId13"/>
    <p:sldId id="268" r:id="rId14"/>
    <p:sldId id="269" r:id="rId15"/>
    <p:sldId id="270" r:id="rId16"/>
    <p:sldId id="271" r:id="rId17"/>
    <p:sldId id="273" r:id="rId18"/>
    <p:sldId id="274" r:id="rId19"/>
    <p:sldId id="275" r:id="rId20"/>
    <p:sldId id="278" r:id="rId21"/>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C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28"/>
    <p:restoredTop sz="96405"/>
  </p:normalViewPr>
  <p:slideViewPr>
    <p:cSldViewPr snapToGrid="0">
      <p:cViewPr varScale="1">
        <p:scale>
          <a:sx n="160" d="100"/>
          <a:sy n="160" d="100"/>
        </p:scale>
        <p:origin x="34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C3025A-8E63-5AE6-C52C-1F33FB943D71}"/>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37A8CF09-F5C3-7A42-0E98-F4EF398B1F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A7DC5DD6-8B0E-D9F0-0AE1-7D34A53324D6}"/>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5" name="Marcador de pie de página 4">
            <a:extLst>
              <a:ext uri="{FF2B5EF4-FFF2-40B4-BE49-F238E27FC236}">
                <a16:creationId xmlns:a16="http://schemas.microsoft.com/office/drawing/2014/main" id="{1CFF6B1A-702D-E0AB-A246-CD1A8ED6A38D}"/>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9563540-434E-19BC-B37F-95EC423B3C3D}"/>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26100936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79ABE5-670B-57DD-DD58-E63AD7DFE320}"/>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D974BBFC-3F0F-ACAD-5708-592F960E6D55}"/>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4E8818F-910C-F953-0028-42349BE89AF1}"/>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5" name="Marcador de pie de página 4">
            <a:extLst>
              <a:ext uri="{FF2B5EF4-FFF2-40B4-BE49-F238E27FC236}">
                <a16:creationId xmlns:a16="http://schemas.microsoft.com/office/drawing/2014/main" id="{9B7A0E45-4DE4-4802-40B6-AC4BE616AD15}"/>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960501B2-FC39-A2E7-3B14-FF61BBAE3A40}"/>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25002936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EFFE181-4394-046C-3B9C-C0F867374BA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5CE55E13-FAA1-4B2F-6664-88853ACDFDF6}"/>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9D9E9EED-8F90-6D6A-1FDA-808F451FE584}"/>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5" name="Marcador de pie de página 4">
            <a:extLst>
              <a:ext uri="{FF2B5EF4-FFF2-40B4-BE49-F238E27FC236}">
                <a16:creationId xmlns:a16="http://schemas.microsoft.com/office/drawing/2014/main" id="{1C0163FD-CB71-2910-BCEA-BA8493B9C6F6}"/>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2F4E170-C8C3-5D10-0CE9-F16623DB7E81}"/>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252981800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67D3D2-7BBF-CCD1-8AA0-76C7F84645E9}"/>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FA8C6401-FCBC-7C62-98AC-7EE50E856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AED4AB90-7CFE-265B-83A5-1FFF97A67C81}"/>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5" name="Marcador de pie de página 4">
            <a:extLst>
              <a:ext uri="{FF2B5EF4-FFF2-40B4-BE49-F238E27FC236}">
                <a16:creationId xmlns:a16="http://schemas.microsoft.com/office/drawing/2014/main" id="{77451970-3C37-AC7A-2D5B-CDC98E5B5F5A}"/>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E731DF1-4B52-6E54-4721-891BC2CCD59E}"/>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332111198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F8A34C-329B-33AB-97C8-598605312C6D}"/>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8FC15C02-A465-A8CC-8631-2361107538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8C81271A-92B3-7E76-44A7-F829F4B9BDC2}"/>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5" name="Marcador de pie de página 4">
            <a:extLst>
              <a:ext uri="{FF2B5EF4-FFF2-40B4-BE49-F238E27FC236}">
                <a16:creationId xmlns:a16="http://schemas.microsoft.com/office/drawing/2014/main" id="{BBAAC0F7-0D6B-6D24-A9FE-B21BF2B81A48}"/>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67AD7DBD-5756-B92E-3A43-1861F0D61F6A}"/>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124947896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C13D49-45EE-A45C-4460-74A4BD14A0D0}"/>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2C2AD361-AAEF-D532-2955-2DFC4D0BC78C}"/>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A19C08C1-9685-B780-72B4-766744DF01A1}"/>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03DEB0B5-4299-15B0-4C50-A47B3E5ADA27}"/>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6" name="Marcador de pie de página 5">
            <a:extLst>
              <a:ext uri="{FF2B5EF4-FFF2-40B4-BE49-F238E27FC236}">
                <a16:creationId xmlns:a16="http://schemas.microsoft.com/office/drawing/2014/main" id="{05915F82-3AEE-6A72-617C-FD06240C67B6}"/>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766A3236-DE2C-11E3-353E-85736AF07AA9}"/>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208624374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5AC23B-0D6B-C32A-F0DF-302DC0F22611}"/>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E37662D6-CBEC-6182-0420-21BBB2D408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BDBDFB75-D3EF-03E7-340A-67F58101430A}"/>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86CA3DE9-12FF-EC82-71E4-D286BAA775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7E97BB98-2869-B689-7924-030E943063F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8E668D9A-BEC0-AF7F-068B-976F2DB56F38}"/>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8" name="Marcador de pie de página 7">
            <a:extLst>
              <a:ext uri="{FF2B5EF4-FFF2-40B4-BE49-F238E27FC236}">
                <a16:creationId xmlns:a16="http://schemas.microsoft.com/office/drawing/2014/main" id="{5F8CD930-3F39-C966-39AD-E1237A7D8FB4}"/>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531456FB-280C-7B3A-F4E5-4B768A97CCBA}"/>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31160077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03D15C-175F-CCA6-6317-1233E95B5A5D}"/>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6A514DAA-ADBE-C346-F4B7-4FA4EC96ACF4}"/>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4" name="Marcador de pie de página 3">
            <a:extLst>
              <a:ext uri="{FF2B5EF4-FFF2-40B4-BE49-F238E27FC236}">
                <a16:creationId xmlns:a16="http://schemas.microsoft.com/office/drawing/2014/main" id="{A0AF2AFB-4307-ED45-B20E-05FFA9D8F94B}"/>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06492BAC-2E50-9DEF-F301-A34E79FE866B}"/>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136726173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C0355CFA-E1F9-FB55-CB0E-82E38C10C955}"/>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3" name="Marcador de pie de página 2">
            <a:extLst>
              <a:ext uri="{FF2B5EF4-FFF2-40B4-BE49-F238E27FC236}">
                <a16:creationId xmlns:a16="http://schemas.microsoft.com/office/drawing/2014/main" id="{B3671BC3-98B6-2597-C05C-AB201E716618}"/>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51FAC4C3-DA53-561B-2C26-ACB6F4E50357}"/>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397506738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504B81-69E1-CED8-E833-AFB46EFAB7A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F042BE73-B685-31A2-C5EC-8C73392A24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6C9FD045-E045-C84D-755D-68AED266F2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C09AD50-E65E-6531-3145-21C0E1E7C41F}"/>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6" name="Marcador de pie de página 5">
            <a:extLst>
              <a:ext uri="{FF2B5EF4-FFF2-40B4-BE49-F238E27FC236}">
                <a16:creationId xmlns:a16="http://schemas.microsoft.com/office/drawing/2014/main" id="{6C10B713-525D-2C55-6C97-6D1B6EC2366B}"/>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05D6F2A0-DDD9-FC87-C782-C5E2FA242494}"/>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386590575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9FE7F5-E721-F50F-3C76-8DED8E0BE1B6}"/>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12D5B7EB-8633-0979-D8FD-231F41879F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0FFCD502-84C9-AAEB-5354-AB2610BDF2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2C4D70C-776D-E696-012C-F8D19F8A9E85}"/>
              </a:ext>
            </a:extLst>
          </p:cNvPr>
          <p:cNvSpPr>
            <a:spLocks noGrp="1"/>
          </p:cNvSpPr>
          <p:nvPr>
            <p:ph type="dt" sz="half" idx="10"/>
          </p:nvPr>
        </p:nvSpPr>
        <p:spPr/>
        <p:txBody>
          <a:bodyPr/>
          <a:lstStyle/>
          <a:p>
            <a:fld id="{A45CB65C-0975-FD4E-94A1-5AC19AF1F4CB}" type="datetimeFigureOut">
              <a:rPr lang="es-ES" smtClean="0"/>
              <a:t>8/6/23</a:t>
            </a:fld>
            <a:endParaRPr lang="es-ES"/>
          </a:p>
        </p:txBody>
      </p:sp>
      <p:sp>
        <p:nvSpPr>
          <p:cNvPr id="6" name="Marcador de pie de página 5">
            <a:extLst>
              <a:ext uri="{FF2B5EF4-FFF2-40B4-BE49-F238E27FC236}">
                <a16:creationId xmlns:a16="http://schemas.microsoft.com/office/drawing/2014/main" id="{C8B3245F-F66A-0D5F-E22B-BBA95CF8902A}"/>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6EBC430E-5628-51C4-12EF-A76840622D42}"/>
              </a:ext>
            </a:extLst>
          </p:cNvPr>
          <p:cNvSpPr>
            <a:spLocks noGrp="1"/>
          </p:cNvSpPr>
          <p:nvPr>
            <p:ph type="sldNum" sz="quarter" idx="12"/>
          </p:nvPr>
        </p:nvSpPr>
        <p:spPr/>
        <p:txBody>
          <a:bodyPr/>
          <a:lstStyle/>
          <a:p>
            <a:fld id="{39950491-34D9-264E-8C2F-A0257973C353}" type="slidenum">
              <a:rPr lang="es-ES" smtClean="0"/>
              <a:t>‹Nº›</a:t>
            </a:fld>
            <a:endParaRPr lang="es-ES"/>
          </a:p>
        </p:txBody>
      </p:sp>
    </p:spTree>
    <p:extLst>
      <p:ext uri="{BB962C8B-B14F-4D97-AF65-F5344CB8AC3E}">
        <p14:creationId xmlns:p14="http://schemas.microsoft.com/office/powerpoint/2010/main" val="154429889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641DEDE-5FC3-1BBA-7971-6B796255B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663A1422-9FAF-934D-528A-50D38DCC78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E3E3AB32-6D5A-27BF-2610-8CA37D8880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5CB65C-0975-FD4E-94A1-5AC19AF1F4CB}" type="datetimeFigureOut">
              <a:rPr lang="es-ES" smtClean="0"/>
              <a:t>8/6/23</a:t>
            </a:fld>
            <a:endParaRPr lang="es-ES"/>
          </a:p>
        </p:txBody>
      </p:sp>
      <p:sp>
        <p:nvSpPr>
          <p:cNvPr id="5" name="Marcador de pie de página 4">
            <a:extLst>
              <a:ext uri="{FF2B5EF4-FFF2-40B4-BE49-F238E27FC236}">
                <a16:creationId xmlns:a16="http://schemas.microsoft.com/office/drawing/2014/main" id="{3E1EA006-5F23-0E4C-9A5B-3C08C56485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082C611E-B285-F546-5EED-D767139E9E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950491-34D9-264E-8C2F-A0257973C353}" type="slidenum">
              <a:rPr lang="es-ES" smtClean="0"/>
              <a:t>‹Nº›</a:t>
            </a:fld>
            <a:endParaRPr lang="es-ES"/>
          </a:p>
        </p:txBody>
      </p:sp>
    </p:spTree>
    <p:extLst>
      <p:ext uri="{BB962C8B-B14F-4D97-AF65-F5344CB8AC3E}">
        <p14:creationId xmlns:p14="http://schemas.microsoft.com/office/powerpoint/2010/main" val="22847066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4743727" y="2491413"/>
            <a:ext cx="2312737" cy="1446550"/>
          </a:xfrm>
          <a:prstGeom prst="rect">
            <a:avLst/>
          </a:prstGeom>
          <a:noFill/>
        </p:spPr>
        <p:txBody>
          <a:bodyPr wrap="square" rtlCol="0">
            <a:spAutoFit/>
          </a:bodyPr>
          <a:lstStyle/>
          <a:p>
            <a:r>
              <a:rPr lang="es-ES" sz="88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4"/>
          <a:stretch>
            <a:fillRect/>
          </a:stretch>
        </p:blipFill>
        <p:spPr>
          <a:xfrm>
            <a:off x="10737335" y="115515"/>
            <a:ext cx="1270000" cy="1270000"/>
          </a:xfrm>
          <a:prstGeom prst="rect">
            <a:avLst/>
          </a:prstGeom>
        </p:spPr>
      </p:pic>
      <p:pic>
        <p:nvPicPr>
          <p:cNvPr id="7" name="22. My Way.mp3">
            <a:hlinkClick r:id="" action="ppaction://media"/>
            <a:extLst>
              <a:ext uri="{FF2B5EF4-FFF2-40B4-BE49-F238E27FC236}">
                <a16:creationId xmlns:a16="http://schemas.microsoft.com/office/drawing/2014/main" id="{02A4D1A6-FD73-EB8A-0FA9-8D90E904FA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77149" y="5632217"/>
            <a:ext cx="245894" cy="245894"/>
          </a:xfrm>
          <a:prstGeom prst="rect">
            <a:avLst/>
          </a:prstGeom>
        </p:spPr>
      </p:pic>
    </p:spTree>
    <p:extLst>
      <p:ext uri="{BB962C8B-B14F-4D97-AF65-F5344CB8AC3E}">
        <p14:creationId xmlns:p14="http://schemas.microsoft.com/office/powerpoint/2010/main" val="110024739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6667" numSld="999" showWhenStopped="0">
                <p:cTn id="7" repeatCount="indefinite" fill="remove"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617A5B66-9F33-51F7-A7D0-1C5182B9EC28}"/>
              </a:ext>
            </a:extLst>
          </p:cNvPr>
          <p:cNvSpPr txBox="1"/>
          <p:nvPr/>
        </p:nvSpPr>
        <p:spPr>
          <a:xfrm>
            <a:off x="3725694" y="427349"/>
            <a:ext cx="5174365" cy="646331"/>
          </a:xfrm>
          <a:prstGeom prst="rect">
            <a:avLst/>
          </a:prstGeom>
          <a:noFill/>
        </p:spPr>
        <p:txBody>
          <a:bodyPr wrap="none" rtlCol="0">
            <a:spAutoFit/>
          </a:bodyPr>
          <a:lstStyle/>
          <a:p>
            <a:r>
              <a:rPr lang="es-ES" sz="3600" b="1" dirty="0"/>
              <a:t>ACCESO A LA SUPERCLASE</a:t>
            </a:r>
          </a:p>
        </p:txBody>
      </p:sp>
      <p:sp>
        <p:nvSpPr>
          <p:cNvPr id="4" name="CuadroTexto 3">
            <a:extLst>
              <a:ext uri="{FF2B5EF4-FFF2-40B4-BE49-F238E27FC236}">
                <a16:creationId xmlns:a16="http://schemas.microsoft.com/office/drawing/2014/main" id="{B375125F-E403-8971-2DD5-F7C5F6AD7ECF}"/>
              </a:ext>
            </a:extLst>
          </p:cNvPr>
          <p:cNvSpPr txBox="1"/>
          <p:nvPr/>
        </p:nvSpPr>
        <p:spPr>
          <a:xfrm>
            <a:off x="1157288" y="1657350"/>
            <a:ext cx="10015537" cy="3693319"/>
          </a:xfrm>
          <a:prstGeom prst="rect">
            <a:avLst/>
          </a:prstGeom>
          <a:noFill/>
        </p:spPr>
        <p:txBody>
          <a:bodyPr wrap="square" rtlCol="0">
            <a:spAutoFit/>
          </a:bodyPr>
          <a:lstStyle/>
          <a:p>
            <a:r>
              <a:rPr lang="es-ES" dirty="0"/>
              <a:t>Cuando usamos herencia (está disponible, de un modo u otro, en todos los lenguajes que soportan OOP) es muy común que necesitemos invocar, desde una clase, a un método de la clase padre de esta.</a:t>
            </a:r>
          </a:p>
          <a:p>
            <a:r>
              <a:rPr lang="es-ES" dirty="0"/>
              <a:t>Este acceso se hace desde el constructor de la clase derivada para que una instancia ”pase” también por el constructor de la clase padre.</a:t>
            </a:r>
          </a:p>
          <a:p>
            <a:r>
              <a:rPr lang="es-ES" dirty="0"/>
              <a:t>Un constructor es un método especial que se define en cada clase que usemos, y que contiene las claves para que las instancias de esa clase adquieran todas las propiedades y métodos de la misma. Estoy es muy genérico: cada lenguaje de programación hace esto de una forma específica, pero el concepto es el mismo para todos.</a:t>
            </a:r>
          </a:p>
          <a:p>
            <a:r>
              <a:rPr lang="es-ES" dirty="0"/>
              <a:t>Los lenguajes modernos proporcionan un método especial para que una instancia de una clase, en el momento de crearse con el método constructor, pueda “recibir” también las propiedades y métodos directamente de la superclase, haciendo que se ejecute también el constructor de esta.</a:t>
            </a:r>
          </a:p>
          <a:p>
            <a:r>
              <a:rPr lang="es-ES" dirty="0"/>
              <a:t>Este mecanismo puede parecer redundante, pero en ocasiones es necesario emplearlo para optimizar código. En la mayoría de los lenguajes modernos suele ser un método específico llamado </a:t>
            </a:r>
            <a:r>
              <a:rPr lang="es-ES" b="1" i="1" dirty="0"/>
              <a:t>super()</a:t>
            </a:r>
            <a:r>
              <a:rPr lang="es-ES" dirty="0"/>
              <a:t>.</a:t>
            </a:r>
          </a:p>
        </p:txBody>
      </p:sp>
    </p:spTree>
    <p:extLst>
      <p:ext uri="{BB962C8B-B14F-4D97-AF65-F5344CB8AC3E}">
        <p14:creationId xmlns:p14="http://schemas.microsoft.com/office/powerpoint/2010/main" val="302790956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D3A4E540-E5C9-EF97-9797-AF22AE67F5A5}"/>
              </a:ext>
            </a:extLst>
          </p:cNvPr>
          <p:cNvSpPr txBox="1"/>
          <p:nvPr/>
        </p:nvSpPr>
        <p:spPr>
          <a:xfrm>
            <a:off x="2669584" y="1237823"/>
            <a:ext cx="7486091" cy="646331"/>
          </a:xfrm>
          <a:prstGeom prst="rect">
            <a:avLst/>
          </a:prstGeom>
          <a:noFill/>
        </p:spPr>
        <p:txBody>
          <a:bodyPr wrap="square" rtlCol="0">
            <a:spAutoFit/>
          </a:bodyPr>
          <a:lstStyle/>
          <a:p>
            <a:r>
              <a:rPr lang="es-ES" sz="3600" b="1" dirty="0"/>
              <a:t>LA HERENCIA MÚLTIPLE: COLISIONES</a:t>
            </a:r>
          </a:p>
        </p:txBody>
      </p:sp>
      <p:sp>
        <p:nvSpPr>
          <p:cNvPr id="9" name="CuadroTexto 8">
            <a:extLst>
              <a:ext uri="{FF2B5EF4-FFF2-40B4-BE49-F238E27FC236}">
                <a16:creationId xmlns:a16="http://schemas.microsoft.com/office/drawing/2014/main" id="{4958A848-606F-B475-421D-DF63A6253ABB}"/>
              </a:ext>
            </a:extLst>
          </p:cNvPr>
          <p:cNvSpPr txBox="1"/>
          <p:nvPr/>
        </p:nvSpPr>
        <p:spPr>
          <a:xfrm>
            <a:off x="1201365" y="2046158"/>
            <a:ext cx="10014626" cy="2862322"/>
          </a:xfrm>
          <a:prstGeom prst="rect">
            <a:avLst/>
          </a:prstGeom>
          <a:noFill/>
        </p:spPr>
        <p:txBody>
          <a:bodyPr wrap="square">
            <a:spAutoFit/>
          </a:bodyPr>
          <a:lstStyle/>
          <a:p>
            <a:r>
              <a:rPr lang="es-ES" dirty="0"/>
              <a:t>EL modelo de herencia múltiple es mucho más flexible y versátil que el de herencia simple, pero hay que tener cuidado con las colisiones de nombres. Así, si dos superclases tienen un método con el mismo nombre, que que actúa de forma diferente en cada una, al crear una subclase que herede de ambas superclases, como funcionará el método heredado? Con la operativa de la superclase A o con la de la superclase B?</a:t>
            </a:r>
          </a:p>
          <a:p>
            <a:endParaRPr lang="es-ES" dirty="0"/>
          </a:p>
          <a:p>
            <a:r>
              <a:rPr lang="es-ES" dirty="0"/>
              <a:t>Bien, los lenguajes modernos que implementan la herencia múltiple, como es, por ejemplo, el caso de Python, ya tienen técnicas nativas para solucionar este problema. No vamos a detallar esa técnica aquí, porque excede del objetivo y alcance de esta presentación. Será durante el estudio de un lenguaje concreto cuando veamos qué mecanismos son esos, y cómo funcionan.</a:t>
            </a:r>
          </a:p>
        </p:txBody>
      </p:sp>
    </p:spTree>
    <p:extLst>
      <p:ext uri="{BB962C8B-B14F-4D97-AF65-F5344CB8AC3E}">
        <p14:creationId xmlns:p14="http://schemas.microsoft.com/office/powerpoint/2010/main" val="19963857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DAFEE812-1849-3AF7-33BC-5ADC56B00D91}"/>
              </a:ext>
            </a:extLst>
          </p:cNvPr>
          <p:cNvSpPr txBox="1"/>
          <p:nvPr/>
        </p:nvSpPr>
        <p:spPr>
          <a:xfrm>
            <a:off x="3531140" y="671171"/>
            <a:ext cx="5272391" cy="646331"/>
          </a:xfrm>
          <a:prstGeom prst="rect">
            <a:avLst/>
          </a:prstGeom>
          <a:noFill/>
        </p:spPr>
        <p:txBody>
          <a:bodyPr wrap="square" rtlCol="0">
            <a:spAutoFit/>
          </a:bodyPr>
          <a:lstStyle/>
          <a:p>
            <a:r>
              <a:rPr lang="es-ES" sz="3600" b="1" dirty="0"/>
              <a:t>ESTÁTICO VS DINÁMICO (I)</a:t>
            </a:r>
          </a:p>
        </p:txBody>
      </p:sp>
      <p:sp>
        <p:nvSpPr>
          <p:cNvPr id="4" name="CuadroTexto 3">
            <a:extLst>
              <a:ext uri="{FF2B5EF4-FFF2-40B4-BE49-F238E27FC236}">
                <a16:creationId xmlns:a16="http://schemas.microsoft.com/office/drawing/2014/main" id="{3A5FAA2B-EB81-25CF-5E68-CC2F8B50C683}"/>
              </a:ext>
            </a:extLst>
          </p:cNvPr>
          <p:cNvSpPr txBox="1"/>
          <p:nvPr/>
        </p:nvSpPr>
        <p:spPr>
          <a:xfrm>
            <a:off x="964264" y="1385515"/>
            <a:ext cx="10263471" cy="4801314"/>
          </a:xfrm>
          <a:prstGeom prst="rect">
            <a:avLst/>
          </a:prstGeom>
          <a:noFill/>
        </p:spPr>
        <p:txBody>
          <a:bodyPr wrap="square" rtlCol="0">
            <a:spAutoFit/>
          </a:bodyPr>
          <a:lstStyle/>
          <a:p>
            <a:r>
              <a:rPr lang="es-ES" dirty="0"/>
              <a:t>Hemos comentado que las clases (bien sean superclases o subclases) son moldes, módulos de programación que definen una serie de propiedades y/o métodos.</a:t>
            </a:r>
          </a:p>
          <a:p>
            <a:r>
              <a:rPr lang="es-ES" dirty="0"/>
              <a:t>Cuando creamos un objeto a partir de una clase (técnicamente se dice que </a:t>
            </a:r>
            <a:r>
              <a:rPr lang="es-ES" b="1" i="1" dirty="0"/>
              <a:t>INSTANCIAMOS UN OBJETO</a:t>
            </a:r>
            <a:r>
              <a:rPr lang="es-ES" dirty="0"/>
              <a:t>, o que </a:t>
            </a:r>
            <a:r>
              <a:rPr lang="es-ES" b="1" i="1" dirty="0"/>
              <a:t>INSTANCIAMOS LA CLASE EN UN OBJETO</a:t>
            </a:r>
            <a:r>
              <a:rPr lang="es-ES" dirty="0"/>
              <a:t>) obtenemos un módulo de código que tiene las propiedades y métodos que tiene la clase, pero que pueden ser usadas y / o modificadas de forma individual en el objeto (la </a:t>
            </a:r>
            <a:r>
              <a:rPr lang="es-ES" b="1" dirty="0"/>
              <a:t>INSTANCIA</a:t>
            </a:r>
            <a:r>
              <a:rPr lang="es-ES" dirty="0"/>
              <a:t>).</a:t>
            </a:r>
          </a:p>
          <a:p>
            <a:r>
              <a:rPr lang="es-ES" dirty="0"/>
              <a:t>Así pues, supongamos que tenemos una clase llamada </a:t>
            </a:r>
            <a:r>
              <a:rPr lang="es-ES" b="1" dirty="0" err="1">
                <a:latin typeface="Courier New" panose="02070309020205020404" pitchFamily="49" charset="0"/>
                <a:cs typeface="Courier New" panose="02070309020205020404" pitchFamily="49" charset="0"/>
              </a:rPr>
              <a:t>Vehiculo</a:t>
            </a:r>
            <a:r>
              <a:rPr lang="es-ES" dirty="0"/>
              <a:t>. Esta clase tiene una propiedad a la que llamamos </a:t>
            </a:r>
            <a:r>
              <a:rPr lang="es-ES" b="1" dirty="0" err="1">
                <a:latin typeface="Courier New" panose="02070309020205020404" pitchFamily="49" charset="0"/>
                <a:cs typeface="Courier New" panose="02070309020205020404" pitchFamily="49" charset="0"/>
              </a:rPr>
              <a:t>numero_de_ruedas</a:t>
            </a:r>
            <a:r>
              <a:rPr lang="es-ES" dirty="0"/>
              <a:t>. Ahora instanciamos un objeto al que llamaremos </a:t>
            </a:r>
            <a:r>
              <a:rPr lang="es-ES" b="1" dirty="0">
                <a:latin typeface="Courier New" panose="02070309020205020404" pitchFamily="49" charset="0"/>
                <a:cs typeface="Courier New" panose="02070309020205020404" pitchFamily="49" charset="0"/>
              </a:rPr>
              <a:t>coche</a:t>
            </a:r>
            <a:r>
              <a:rPr lang="es-ES" dirty="0"/>
              <a:t>, y otro al que llamaremos </a:t>
            </a:r>
            <a:r>
              <a:rPr lang="es-ES" b="1" dirty="0" err="1">
                <a:latin typeface="Courier New" panose="02070309020205020404" pitchFamily="49" charset="0"/>
                <a:cs typeface="Courier New" panose="02070309020205020404" pitchFamily="49" charset="0"/>
              </a:rPr>
              <a:t>camion</a:t>
            </a:r>
            <a:r>
              <a:rPr lang="es-ES" dirty="0"/>
              <a:t>. Ambos tendrán la propiedad </a:t>
            </a:r>
            <a:r>
              <a:rPr lang="es-ES" b="1" dirty="0" err="1">
                <a:latin typeface="Courier New" panose="02070309020205020404" pitchFamily="49" charset="0"/>
                <a:cs typeface="Courier New" panose="02070309020205020404" pitchFamily="49" charset="0"/>
              </a:rPr>
              <a:t>numero_de_ruedas</a:t>
            </a:r>
            <a:r>
              <a:rPr lang="es-ES" dirty="0"/>
              <a:t>, que heredan de la clase. Sin embargo, a la propiedad </a:t>
            </a:r>
            <a:r>
              <a:rPr lang="es-ES" b="1" dirty="0" err="1">
                <a:latin typeface="Courier New" panose="02070309020205020404" pitchFamily="49" charset="0"/>
                <a:cs typeface="Courier New" panose="02070309020205020404" pitchFamily="49" charset="0"/>
              </a:rPr>
              <a:t>numero_de_ruedas</a:t>
            </a:r>
            <a:r>
              <a:rPr lang="es-ES" dirty="0"/>
              <a:t> del objeto </a:t>
            </a:r>
            <a:r>
              <a:rPr lang="es-ES" b="1" dirty="0">
                <a:latin typeface="Courier New" panose="02070309020205020404" pitchFamily="49" charset="0"/>
                <a:cs typeface="Courier New" panose="02070309020205020404" pitchFamily="49" charset="0"/>
              </a:rPr>
              <a:t>coche</a:t>
            </a:r>
            <a:r>
              <a:rPr lang="es-ES" dirty="0"/>
              <a:t> le daremos el valor </a:t>
            </a:r>
            <a:r>
              <a:rPr lang="es-ES" b="1" dirty="0">
                <a:latin typeface="Courier New" panose="02070309020205020404" pitchFamily="49" charset="0"/>
                <a:cs typeface="Courier New" panose="02070309020205020404" pitchFamily="49" charset="0"/>
              </a:rPr>
              <a:t>4</a:t>
            </a:r>
            <a:r>
              <a:rPr lang="es-ES" dirty="0"/>
              <a:t>, mientras que a la misma propiedad en el objeto </a:t>
            </a:r>
            <a:r>
              <a:rPr lang="es-ES" b="1" dirty="0" err="1">
                <a:latin typeface="Courier New" panose="02070309020205020404" pitchFamily="49" charset="0"/>
                <a:cs typeface="Courier New" panose="02070309020205020404" pitchFamily="49" charset="0"/>
              </a:rPr>
              <a:t>camion</a:t>
            </a:r>
            <a:r>
              <a:rPr lang="es-ES" dirty="0"/>
              <a:t> le daremos el valor </a:t>
            </a:r>
            <a:r>
              <a:rPr lang="es-ES" b="1" dirty="0">
                <a:latin typeface="Courier New" panose="02070309020205020404" pitchFamily="49" charset="0"/>
                <a:cs typeface="Courier New" panose="02070309020205020404" pitchFamily="49" charset="0"/>
              </a:rPr>
              <a:t>18</a:t>
            </a:r>
            <a:r>
              <a:rPr lang="es-ES" dirty="0"/>
              <a:t>. En la clase, esa propiedad ni siquiera tiene un valor. Es en los objetos donde, en cada uno, tiene un valor específico. Durante la programación tenemos una variable que se insta y modifica de forma individual en cada objeto. Es una </a:t>
            </a:r>
            <a:r>
              <a:rPr lang="es-ES" b="1" i="1" dirty="0">
                <a:cs typeface="Courier New" panose="02070309020205020404" pitchFamily="49" charset="0"/>
              </a:rPr>
              <a:t>PROPIEDAD DINÁMICA</a:t>
            </a:r>
            <a:r>
              <a:rPr lang="es-ES" dirty="0"/>
              <a:t>.</a:t>
            </a:r>
          </a:p>
          <a:p>
            <a:r>
              <a:rPr lang="es-ES" dirty="0"/>
              <a:t>Ahora supongamos que tenemos una clase llamada </a:t>
            </a:r>
            <a:r>
              <a:rPr lang="es-ES" b="1" dirty="0">
                <a:latin typeface="Courier New" panose="02070309020205020404" pitchFamily="49" charset="0"/>
                <a:cs typeface="Courier New" panose="02070309020205020404" pitchFamily="49" charset="0"/>
              </a:rPr>
              <a:t>Coche</a:t>
            </a:r>
            <a:r>
              <a:rPr lang="es-ES" dirty="0"/>
              <a:t>, que también tiene una propiedad llamada </a:t>
            </a:r>
            <a:r>
              <a:rPr lang="es-ES" b="1" dirty="0" err="1">
                <a:latin typeface="Courier New" panose="02070309020205020404" pitchFamily="49" charset="0"/>
                <a:cs typeface="Courier New" panose="02070309020205020404" pitchFamily="49" charset="0"/>
              </a:rPr>
              <a:t>numero_de_ruedas</a:t>
            </a:r>
            <a:r>
              <a:rPr lang="es-ES" dirty="0"/>
              <a:t>. Todas las instancias de esa clase tendrán la misma propiedad, y en todas será del mismo valor (</a:t>
            </a:r>
            <a:r>
              <a:rPr lang="es-ES" b="1" dirty="0">
                <a:latin typeface="Courier New" panose="02070309020205020404" pitchFamily="49" charset="0"/>
                <a:cs typeface="Courier New" panose="02070309020205020404" pitchFamily="49" charset="0"/>
              </a:rPr>
              <a:t>4</a:t>
            </a:r>
            <a:r>
              <a:rPr lang="es-ES" dirty="0"/>
              <a:t>). Así, si modificamos ese valor en la clase, se cambiará, inherentemente, para todas las instancias que existan de dicha clase. Es una </a:t>
            </a:r>
            <a:r>
              <a:rPr lang="es-ES" b="1" i="1" dirty="0"/>
              <a:t>PROPIEDAD ESTÁTICA</a:t>
            </a:r>
            <a:r>
              <a:rPr lang="es-ES" dirty="0"/>
              <a:t>.</a:t>
            </a:r>
          </a:p>
        </p:txBody>
      </p:sp>
    </p:spTree>
    <p:extLst>
      <p:ext uri="{BB962C8B-B14F-4D97-AF65-F5344CB8AC3E}">
        <p14:creationId xmlns:p14="http://schemas.microsoft.com/office/powerpoint/2010/main" val="428256898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5E007A36-9E7E-72C5-44D4-E45D16F2EC95}"/>
              </a:ext>
            </a:extLst>
          </p:cNvPr>
          <p:cNvSpPr txBox="1"/>
          <p:nvPr/>
        </p:nvSpPr>
        <p:spPr>
          <a:xfrm>
            <a:off x="3239309" y="671171"/>
            <a:ext cx="5680954" cy="646331"/>
          </a:xfrm>
          <a:prstGeom prst="rect">
            <a:avLst/>
          </a:prstGeom>
          <a:noFill/>
        </p:spPr>
        <p:txBody>
          <a:bodyPr wrap="square" rtlCol="0">
            <a:spAutoFit/>
          </a:bodyPr>
          <a:lstStyle/>
          <a:p>
            <a:r>
              <a:rPr lang="es-ES" sz="3600" b="1" dirty="0"/>
              <a:t>ESTÁTICO VS DINÁMICO (y II)</a:t>
            </a:r>
          </a:p>
        </p:txBody>
      </p:sp>
      <p:sp>
        <p:nvSpPr>
          <p:cNvPr id="4" name="CuadroTexto 3">
            <a:extLst>
              <a:ext uri="{FF2B5EF4-FFF2-40B4-BE49-F238E27FC236}">
                <a16:creationId xmlns:a16="http://schemas.microsoft.com/office/drawing/2014/main" id="{522B578A-A4FF-4BA8-314D-999EFD37077F}"/>
              </a:ext>
            </a:extLst>
          </p:cNvPr>
          <p:cNvSpPr txBox="1"/>
          <p:nvPr/>
        </p:nvSpPr>
        <p:spPr>
          <a:xfrm>
            <a:off x="1019900" y="1653702"/>
            <a:ext cx="9962630" cy="4247317"/>
          </a:xfrm>
          <a:prstGeom prst="rect">
            <a:avLst/>
          </a:prstGeom>
          <a:noFill/>
        </p:spPr>
        <p:txBody>
          <a:bodyPr wrap="square" rtlCol="0">
            <a:spAutoFit/>
          </a:bodyPr>
          <a:lstStyle/>
          <a:p>
            <a:r>
              <a:rPr lang="es-ES" dirty="0"/>
              <a:t>Las mismas cualidades de propiedades estáticas o propiedades dinámicas se pueden aplicar también a los métodos de una clase. Así podemos hablar de </a:t>
            </a:r>
            <a:r>
              <a:rPr lang="es-ES" b="1" i="1" dirty="0"/>
              <a:t>MÉTODOS ESTÁTICOS</a:t>
            </a:r>
            <a:r>
              <a:rPr lang="es-ES" dirty="0"/>
              <a:t> y </a:t>
            </a:r>
            <a:r>
              <a:rPr lang="es-ES" b="1" i="1" dirty="0"/>
              <a:t>MÉTODOS DINÁMICOS</a:t>
            </a:r>
            <a:r>
              <a:rPr lang="es-ES" dirty="0"/>
              <a:t>. Supongamos que tenemos una clase llamada </a:t>
            </a:r>
            <a:r>
              <a:rPr lang="es-ES" b="1" dirty="0">
                <a:latin typeface="Courier New" panose="02070309020205020404" pitchFamily="49" charset="0"/>
                <a:cs typeface="Courier New" panose="02070309020205020404" pitchFamily="49" charset="0"/>
              </a:rPr>
              <a:t>Coche</a:t>
            </a:r>
            <a:r>
              <a:rPr lang="es-ES" dirty="0"/>
              <a:t>, que tiene un método llamado </a:t>
            </a:r>
            <a:r>
              <a:rPr lang="es-ES" b="1" dirty="0">
                <a:latin typeface="Courier New" panose="02070309020205020404" pitchFamily="49" charset="0"/>
                <a:cs typeface="Courier New" panose="02070309020205020404" pitchFamily="49" charset="0"/>
              </a:rPr>
              <a:t>arrancar()</a:t>
            </a:r>
            <a:r>
              <a:rPr lang="es-ES" dirty="0"/>
              <a:t> –los métodos son funciones de la clase y, como tales, se expresan seguidas de paréntesis, aunque de eso ya hablaremos más específicamente-. Este método imprime, en pantalla, la cadena </a:t>
            </a:r>
            <a:r>
              <a:rPr lang="es-ES" b="1" dirty="0">
                <a:latin typeface="Courier New" panose="02070309020205020404" pitchFamily="49" charset="0"/>
                <a:cs typeface="Courier New" panose="02070309020205020404" pitchFamily="49" charset="0"/>
              </a:rPr>
              <a:t>“</a:t>
            </a:r>
            <a:r>
              <a:rPr lang="es-ES" b="1" dirty="0" err="1">
                <a:latin typeface="Courier New" panose="02070309020205020404" pitchFamily="49" charset="0"/>
                <a:cs typeface="Courier New" panose="02070309020205020404" pitchFamily="49" charset="0"/>
              </a:rPr>
              <a:t>Burrrrruuummmm</a:t>
            </a:r>
            <a:r>
              <a:rPr lang="es-ES" b="1" dirty="0">
                <a:latin typeface="Courier New" panose="02070309020205020404" pitchFamily="49" charset="0"/>
                <a:cs typeface="Courier New" panose="02070309020205020404" pitchFamily="49" charset="0"/>
              </a:rPr>
              <a:t>”</a:t>
            </a:r>
            <a:r>
              <a:rPr lang="es-ES" dirty="0"/>
              <a:t>. Es un ejemplo muy simplón, pero que nos permite ilustrar este concepto. Todas las instancias de la clase tendrán el mismo método, y en todas hará lo mismo. Así pues, declaramos el método como </a:t>
            </a:r>
            <a:r>
              <a:rPr lang="es-ES" b="1" i="1" dirty="0"/>
              <a:t>DE CLASE</a:t>
            </a:r>
            <a:r>
              <a:rPr lang="es-ES" dirty="0"/>
              <a:t>, o </a:t>
            </a:r>
            <a:r>
              <a:rPr lang="es-ES" b="1" i="1" dirty="0"/>
              <a:t>ESTÁTICO</a:t>
            </a:r>
            <a:r>
              <a:rPr lang="es-ES" dirty="0"/>
              <a:t>. No necesitaremos redefinirlo para las instancias. Será igual para todas, y si el método cambia su comportamiento en la clase, lo cambiará en todas las instancias.</a:t>
            </a:r>
          </a:p>
          <a:p>
            <a:endParaRPr lang="es-ES" dirty="0"/>
          </a:p>
          <a:p>
            <a:r>
              <a:rPr lang="es-ES" dirty="0"/>
              <a:t>Ahora supongamos que queremos instanciar la clase </a:t>
            </a:r>
            <a:r>
              <a:rPr lang="es-ES" b="1" dirty="0">
                <a:latin typeface="Courier New" panose="02070309020205020404" pitchFamily="49" charset="0"/>
                <a:cs typeface="Courier New" panose="02070309020205020404" pitchFamily="49" charset="0"/>
              </a:rPr>
              <a:t>Coche</a:t>
            </a:r>
            <a:r>
              <a:rPr lang="es-ES" dirty="0"/>
              <a:t> en un objeto al que llamaremos </a:t>
            </a:r>
            <a:r>
              <a:rPr lang="es-ES" b="1" dirty="0" err="1">
                <a:latin typeface="Courier New" panose="02070309020205020404" pitchFamily="49" charset="0"/>
                <a:cs typeface="Courier New" panose="02070309020205020404" pitchFamily="49" charset="0"/>
              </a:rPr>
              <a:t>coche_electrico</a:t>
            </a:r>
            <a:r>
              <a:rPr lang="es-ES" dirty="0"/>
              <a:t>. El método </a:t>
            </a:r>
            <a:r>
              <a:rPr lang="es-ES" b="1" dirty="0">
                <a:latin typeface="Courier New" panose="02070309020205020404" pitchFamily="49" charset="0"/>
                <a:cs typeface="Courier New" panose="02070309020205020404" pitchFamily="49" charset="0"/>
              </a:rPr>
              <a:t>arrancar()</a:t>
            </a:r>
            <a:r>
              <a:rPr lang="es-ES" dirty="0"/>
              <a:t> debería sonar diferente. Por ejemplo, podría imprimir en pantalla la onomatopeya </a:t>
            </a:r>
            <a:r>
              <a:rPr lang="es-ES" b="1" dirty="0">
                <a:latin typeface="Courier New" panose="02070309020205020404" pitchFamily="49" charset="0"/>
                <a:cs typeface="Courier New" panose="02070309020205020404" pitchFamily="49" charset="0"/>
              </a:rPr>
              <a:t>“</a:t>
            </a:r>
            <a:r>
              <a:rPr lang="es-ES" b="1" dirty="0" err="1">
                <a:latin typeface="Courier New" panose="02070309020205020404" pitchFamily="49" charset="0"/>
                <a:cs typeface="Courier New" panose="02070309020205020404" pitchFamily="49" charset="0"/>
              </a:rPr>
              <a:t>Uuuuuuiiiiiiiisssssshhhh</a:t>
            </a:r>
            <a:r>
              <a:rPr lang="es-ES" b="1" dirty="0">
                <a:latin typeface="Courier New" panose="02070309020205020404" pitchFamily="49" charset="0"/>
                <a:cs typeface="Courier New" panose="02070309020205020404" pitchFamily="49" charset="0"/>
              </a:rPr>
              <a:t>”</a:t>
            </a:r>
            <a:r>
              <a:rPr lang="es-ES" dirty="0"/>
              <a:t>. Así pues, el método lo deberemos declarar como </a:t>
            </a:r>
            <a:r>
              <a:rPr lang="es-ES" b="1" i="1" dirty="0"/>
              <a:t>DINÁMICO</a:t>
            </a:r>
            <a:r>
              <a:rPr lang="es-ES" dirty="0"/>
              <a:t>, o </a:t>
            </a:r>
            <a:r>
              <a:rPr lang="es-ES" b="1" i="1" dirty="0"/>
              <a:t>DE INSTANCIA</a:t>
            </a:r>
            <a:r>
              <a:rPr lang="es-ES" dirty="0"/>
              <a:t>, ya que deberá comportarse de un modo específico en cada instancia de la clase. </a:t>
            </a:r>
          </a:p>
        </p:txBody>
      </p:sp>
    </p:spTree>
    <p:extLst>
      <p:ext uri="{BB962C8B-B14F-4D97-AF65-F5344CB8AC3E}">
        <p14:creationId xmlns:p14="http://schemas.microsoft.com/office/powerpoint/2010/main" val="33275416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3A925964-2CB9-71F4-1747-9F02895C45A4}"/>
              </a:ext>
            </a:extLst>
          </p:cNvPr>
          <p:cNvSpPr txBox="1"/>
          <p:nvPr/>
        </p:nvSpPr>
        <p:spPr>
          <a:xfrm>
            <a:off x="3044757" y="793421"/>
            <a:ext cx="6750996" cy="646331"/>
          </a:xfrm>
          <a:prstGeom prst="rect">
            <a:avLst/>
          </a:prstGeom>
          <a:noFill/>
        </p:spPr>
        <p:txBody>
          <a:bodyPr wrap="square" rtlCol="0">
            <a:spAutoFit/>
          </a:bodyPr>
          <a:lstStyle/>
          <a:p>
            <a:r>
              <a:rPr lang="es-ES" sz="3600" b="1" dirty="0"/>
              <a:t>INTERFACES Y CLASES ABTRACTAS </a:t>
            </a:r>
          </a:p>
        </p:txBody>
      </p:sp>
      <p:sp>
        <p:nvSpPr>
          <p:cNvPr id="4" name="CuadroTexto 3">
            <a:extLst>
              <a:ext uri="{FF2B5EF4-FFF2-40B4-BE49-F238E27FC236}">
                <a16:creationId xmlns:a16="http://schemas.microsoft.com/office/drawing/2014/main" id="{6C7267A6-EA2E-D4C1-650D-B2861F7C53C4}"/>
              </a:ext>
            </a:extLst>
          </p:cNvPr>
          <p:cNvSpPr txBox="1"/>
          <p:nvPr/>
        </p:nvSpPr>
        <p:spPr>
          <a:xfrm>
            <a:off x="903671" y="1655994"/>
            <a:ext cx="10788975" cy="3970318"/>
          </a:xfrm>
          <a:prstGeom prst="rect">
            <a:avLst/>
          </a:prstGeom>
          <a:noFill/>
        </p:spPr>
        <p:txBody>
          <a:bodyPr wrap="square" rtlCol="0">
            <a:spAutoFit/>
          </a:bodyPr>
          <a:lstStyle/>
          <a:p>
            <a:r>
              <a:rPr lang="es-ES" dirty="0"/>
              <a:t>Existe, en el ecosistema de la OOP, un concepto que se conoce como </a:t>
            </a:r>
            <a:r>
              <a:rPr lang="es-ES" b="1" i="1" dirty="0"/>
              <a:t>INTERFACES</a:t>
            </a:r>
            <a:r>
              <a:rPr lang="es-ES" dirty="0"/>
              <a:t>. Son unas clases especiales en las que se definen métodos que no tienen ningún código, no hacen nada. Así pues, cuando instanciemos una interfaz, el objeto tendrá esos métodos que no hacen nada. Y ¿Para qué sirven, entonces? Bien. La mecánica de uso de las interfaces dice que, cuando se instancia un objeto todos y cada uno de los métodos declarados en la interfaz deben sobrescribirse en la instancia, para que sí hagan algo específico. Si algún método no se sobrescribe, el programa fallará. El objetivo de la interfaz es proveer un esquema para que todos los objetos instanciados tengan que tener los mismos métodos, aunque en cada uno funcionen de forma diferente.</a:t>
            </a:r>
          </a:p>
          <a:p>
            <a:endParaRPr lang="es-ES" dirty="0"/>
          </a:p>
          <a:p>
            <a:r>
              <a:rPr lang="es-ES" dirty="0"/>
              <a:t>Las </a:t>
            </a:r>
            <a:r>
              <a:rPr lang="es-ES" b="1" i="1" dirty="0"/>
              <a:t>CLASES ABSTRACTAS</a:t>
            </a:r>
            <a:r>
              <a:rPr lang="es-ES" dirty="0"/>
              <a:t> son clases que se declaran como tales, y que no pueden ser instanciadas directamente, si no que deben crearse subclases a partir de las mismas. Serán estas subclases las que sí se puedan instanciar en objetos. Una vez más, el objetivo de esta técnica es proporcionar esquemas que deban seguirse en las clases y objetos, para mantener una coherencia programática.</a:t>
            </a:r>
          </a:p>
          <a:p>
            <a:endParaRPr lang="es-ES" dirty="0"/>
          </a:p>
          <a:p>
            <a:r>
              <a:rPr lang="es-ES" dirty="0"/>
              <a:t>La forma de implementar las interfaces y las clases abstractas varía de un lenguaje a otro.</a:t>
            </a:r>
          </a:p>
        </p:txBody>
      </p:sp>
    </p:spTree>
    <p:extLst>
      <p:ext uri="{BB962C8B-B14F-4D97-AF65-F5344CB8AC3E}">
        <p14:creationId xmlns:p14="http://schemas.microsoft.com/office/powerpoint/2010/main" val="263453250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735DF105-C596-7B77-6E9C-B67E24243A3B}"/>
              </a:ext>
            </a:extLst>
          </p:cNvPr>
          <p:cNvSpPr txBox="1"/>
          <p:nvPr/>
        </p:nvSpPr>
        <p:spPr>
          <a:xfrm>
            <a:off x="4046707" y="427349"/>
            <a:ext cx="4474723" cy="646331"/>
          </a:xfrm>
          <a:prstGeom prst="rect">
            <a:avLst/>
          </a:prstGeom>
          <a:noFill/>
        </p:spPr>
        <p:txBody>
          <a:bodyPr wrap="square" rtlCol="0">
            <a:spAutoFit/>
          </a:bodyPr>
          <a:lstStyle/>
          <a:p>
            <a:r>
              <a:rPr lang="es-ES" sz="3600" b="1" dirty="0"/>
              <a:t>ENCAPSULACIÓN (I)</a:t>
            </a:r>
          </a:p>
        </p:txBody>
      </p:sp>
      <p:sp>
        <p:nvSpPr>
          <p:cNvPr id="4" name="CuadroTexto 3">
            <a:extLst>
              <a:ext uri="{FF2B5EF4-FFF2-40B4-BE49-F238E27FC236}">
                <a16:creationId xmlns:a16="http://schemas.microsoft.com/office/drawing/2014/main" id="{D4047B42-14BD-6FA2-7227-5A015B73D7A7}"/>
              </a:ext>
            </a:extLst>
          </p:cNvPr>
          <p:cNvSpPr txBox="1"/>
          <p:nvPr/>
        </p:nvSpPr>
        <p:spPr>
          <a:xfrm>
            <a:off x="990715" y="1223511"/>
            <a:ext cx="9808666" cy="4524315"/>
          </a:xfrm>
          <a:prstGeom prst="rect">
            <a:avLst/>
          </a:prstGeom>
          <a:noFill/>
        </p:spPr>
        <p:txBody>
          <a:bodyPr wrap="square" rtlCol="0">
            <a:spAutoFit/>
          </a:bodyPr>
          <a:lstStyle/>
          <a:p>
            <a:r>
              <a:rPr lang="es-ES" dirty="0"/>
              <a:t>En programación, cuando creamos una clase, hay ocasiones en que un atributo o un método no debe ser accesible desde los objetos que se instancien a partir de dicha clase. Para acceder a estos atributos o métodos se debe contar en la clase con unos métodos especiales que nos lo permitan. Veamos de qué estamos hablando. Supongamos la siguiente clase:</a:t>
            </a:r>
          </a:p>
          <a:p>
            <a:r>
              <a:rPr lang="es-ES" b="1" dirty="0" err="1">
                <a:latin typeface="Courier New" panose="02070309020205020404" pitchFamily="49" charset="0"/>
                <a:cs typeface="Courier New" panose="02070309020205020404" pitchFamily="49" charset="0"/>
              </a:rPr>
              <a:t>class</a:t>
            </a:r>
            <a:r>
              <a:rPr lang="es-ES" b="1" dirty="0">
                <a:latin typeface="Courier New" panose="02070309020205020404" pitchFamily="49" charset="0"/>
                <a:cs typeface="Courier New" panose="02070309020205020404" pitchFamily="49" charset="0"/>
              </a:rPr>
              <a:t> Coche:</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def</a:t>
            </a:r>
            <a:r>
              <a:rPr lang="es-ES" b="1" dirty="0">
                <a:latin typeface="Courier New" panose="02070309020205020404" pitchFamily="49" charset="0"/>
                <a:cs typeface="Courier New" panose="02070309020205020404" pitchFamily="49" charset="0"/>
              </a:rPr>
              <a:t> __</a:t>
            </a:r>
            <a:r>
              <a:rPr lang="es-ES" b="1" dirty="0" err="1">
                <a:latin typeface="Courier New" panose="02070309020205020404" pitchFamily="49" charset="0"/>
                <a:cs typeface="Courier New" panose="02070309020205020404" pitchFamily="49" charset="0"/>
              </a:rPr>
              <a:t>init</a:t>
            </a:r>
            <a:r>
              <a:rPr lang="es-ES" b="1" dirty="0">
                <a:latin typeface="Courier New" panose="02070309020205020404" pitchFamily="49" charset="0"/>
                <a:cs typeface="Courier New" panose="02070309020205020404" pitchFamily="49" charset="0"/>
              </a:rPr>
              <a:t>__(</a:t>
            </a:r>
            <a:r>
              <a:rPr lang="es-ES" b="1" dirty="0" err="1">
                <a:latin typeface="Courier New" panose="02070309020205020404" pitchFamily="49" charset="0"/>
                <a:cs typeface="Courier New" panose="02070309020205020404" pitchFamily="49" charset="0"/>
              </a:rPr>
              <a:t>self</a:t>
            </a:r>
            <a:r>
              <a:rPr lang="es-ES" b="1" dirty="0">
                <a:latin typeface="Courier New" panose="02070309020205020404" pitchFamily="49" charset="0"/>
                <a:cs typeface="Courier New" panose="02070309020205020404" pitchFamily="49" charset="0"/>
              </a:rPr>
              <a:t>, color):</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self.color</a:t>
            </a:r>
            <a:r>
              <a:rPr lang="es-ES" b="1" dirty="0">
                <a:latin typeface="Courier New" panose="02070309020205020404" pitchFamily="49" charset="0"/>
                <a:cs typeface="Courier New" panose="02070309020205020404" pitchFamily="49" charset="0"/>
              </a:rPr>
              <a:t> = color</a:t>
            </a:r>
            <a:endParaRPr lang="es-ES" dirty="0"/>
          </a:p>
          <a:p>
            <a:r>
              <a:rPr lang="es-ES" dirty="0"/>
              <a:t>Ahora creamos un coche azul, mostramos el color, luego cambiamos ese color y mostramos el nuevo color, así:</a:t>
            </a:r>
          </a:p>
          <a:p>
            <a:r>
              <a:rPr lang="es-ES" b="1" dirty="0" err="1">
                <a:latin typeface="Courier New" panose="02070309020205020404" pitchFamily="49" charset="0"/>
                <a:cs typeface="Courier New" panose="02070309020205020404" pitchFamily="49" charset="0"/>
              </a:rPr>
              <a:t>mi_coche</a:t>
            </a:r>
            <a:r>
              <a:rPr lang="es-ES" b="1" dirty="0">
                <a:latin typeface="Courier New" panose="02070309020205020404" pitchFamily="49" charset="0"/>
                <a:cs typeface="Courier New" panose="02070309020205020404" pitchFamily="49" charset="0"/>
              </a:rPr>
              <a:t> = Coche("azul")</a:t>
            </a:r>
          </a:p>
          <a:p>
            <a:r>
              <a:rPr lang="es-ES" b="1" dirty="0" err="1">
                <a:latin typeface="Courier New" panose="02070309020205020404" pitchFamily="49" charset="0"/>
                <a:cs typeface="Courier New" panose="02070309020205020404" pitchFamily="49" charset="0"/>
              </a:rPr>
              <a:t>print</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mi_coche.color</a:t>
            </a:r>
            <a:r>
              <a:rPr lang="es-ES" b="1" dirty="0">
                <a:latin typeface="Courier New" panose="02070309020205020404" pitchFamily="49" charset="0"/>
                <a:cs typeface="Courier New" panose="02070309020205020404" pitchFamily="49" charset="0"/>
              </a:rPr>
              <a:t>)</a:t>
            </a:r>
          </a:p>
          <a:p>
            <a:r>
              <a:rPr lang="es-ES" b="1" dirty="0" err="1">
                <a:latin typeface="Courier New" panose="02070309020205020404" pitchFamily="49" charset="0"/>
                <a:cs typeface="Courier New" panose="02070309020205020404" pitchFamily="49" charset="0"/>
              </a:rPr>
              <a:t>mi_coche.color</a:t>
            </a:r>
            <a:r>
              <a:rPr lang="es-ES" b="1" dirty="0">
                <a:latin typeface="Courier New" panose="02070309020205020404" pitchFamily="49" charset="0"/>
                <a:cs typeface="Courier New" panose="02070309020205020404" pitchFamily="49" charset="0"/>
              </a:rPr>
              <a:t> = "rojo"</a:t>
            </a:r>
          </a:p>
          <a:p>
            <a:r>
              <a:rPr lang="es-ES" b="1" dirty="0" err="1">
                <a:latin typeface="Courier New" panose="02070309020205020404" pitchFamily="49" charset="0"/>
                <a:cs typeface="Courier New" panose="02070309020205020404" pitchFamily="49" charset="0"/>
              </a:rPr>
              <a:t>print</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mi_coche.color</a:t>
            </a:r>
            <a:r>
              <a:rPr lang="es-ES" b="1" dirty="0">
                <a:latin typeface="Courier New" panose="02070309020205020404" pitchFamily="49" charset="0"/>
                <a:cs typeface="Courier New" panose="02070309020205020404" pitchFamily="49" charset="0"/>
              </a:rPr>
              <a:t>)</a:t>
            </a:r>
          </a:p>
          <a:p>
            <a:r>
              <a:rPr lang="es-ES" dirty="0">
                <a:cs typeface="Courier New" panose="02070309020205020404" pitchFamily="49" charset="0"/>
              </a:rPr>
              <a:t>El resultado será, como cabe esperar, el siguiente:</a:t>
            </a:r>
          </a:p>
          <a:p>
            <a:r>
              <a:rPr lang="es-ES" b="1" dirty="0">
                <a:latin typeface="Courier New" panose="02070309020205020404" pitchFamily="49" charset="0"/>
                <a:cs typeface="Courier New" panose="02070309020205020404" pitchFamily="49" charset="0"/>
              </a:rPr>
              <a:t>azul</a:t>
            </a:r>
          </a:p>
          <a:p>
            <a:r>
              <a:rPr lang="es-ES" b="1" dirty="0">
                <a:latin typeface="Courier New" panose="02070309020205020404" pitchFamily="49" charset="0"/>
                <a:cs typeface="Courier New" panose="02070309020205020404" pitchFamily="49" charset="0"/>
              </a:rPr>
              <a:t>rojo</a:t>
            </a:r>
          </a:p>
        </p:txBody>
      </p:sp>
    </p:spTree>
    <p:extLst>
      <p:ext uri="{BB962C8B-B14F-4D97-AF65-F5344CB8AC3E}">
        <p14:creationId xmlns:p14="http://schemas.microsoft.com/office/powerpoint/2010/main" val="377491645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C4206FD6-1029-C09A-5601-25EFB0C4F2C8}"/>
              </a:ext>
            </a:extLst>
          </p:cNvPr>
          <p:cNvSpPr txBox="1"/>
          <p:nvPr/>
        </p:nvSpPr>
        <p:spPr>
          <a:xfrm>
            <a:off x="4046707" y="427349"/>
            <a:ext cx="4474723" cy="646331"/>
          </a:xfrm>
          <a:prstGeom prst="rect">
            <a:avLst/>
          </a:prstGeom>
          <a:noFill/>
        </p:spPr>
        <p:txBody>
          <a:bodyPr wrap="square" rtlCol="0">
            <a:spAutoFit/>
          </a:bodyPr>
          <a:lstStyle/>
          <a:p>
            <a:r>
              <a:rPr lang="es-ES" sz="3600" b="1" dirty="0"/>
              <a:t>ENCAPSULACIÓN (II)</a:t>
            </a:r>
          </a:p>
        </p:txBody>
      </p:sp>
      <p:sp>
        <p:nvSpPr>
          <p:cNvPr id="4" name="CuadroTexto 3">
            <a:extLst>
              <a:ext uri="{FF2B5EF4-FFF2-40B4-BE49-F238E27FC236}">
                <a16:creationId xmlns:a16="http://schemas.microsoft.com/office/drawing/2014/main" id="{F5AA09CF-E13E-2589-8E0B-4025E748E6A3}"/>
              </a:ext>
            </a:extLst>
          </p:cNvPr>
          <p:cNvSpPr txBox="1"/>
          <p:nvPr/>
        </p:nvSpPr>
        <p:spPr>
          <a:xfrm>
            <a:off x="1322962" y="1614791"/>
            <a:ext cx="9776298" cy="3693319"/>
          </a:xfrm>
          <a:prstGeom prst="rect">
            <a:avLst/>
          </a:prstGeom>
          <a:noFill/>
        </p:spPr>
        <p:txBody>
          <a:bodyPr wrap="square" rtlCol="0">
            <a:spAutoFit/>
          </a:bodyPr>
          <a:lstStyle/>
          <a:p>
            <a:r>
              <a:rPr lang="es-ES" dirty="0"/>
              <a:t>Ahora supongamos que queremos proteger la propiedad </a:t>
            </a:r>
            <a:r>
              <a:rPr lang="es-ES" b="1" dirty="0">
                <a:latin typeface="Courier New" panose="02070309020205020404" pitchFamily="49" charset="0"/>
                <a:cs typeface="Courier New" panose="02070309020205020404" pitchFamily="49" charset="0"/>
              </a:rPr>
              <a:t>color</a:t>
            </a:r>
            <a:r>
              <a:rPr lang="es-ES" dirty="0"/>
              <a:t> para que no pueda verse directamente desde el objeto. La clase la definiríamos así: </a:t>
            </a:r>
          </a:p>
          <a:p>
            <a:endParaRPr lang="es-ES" dirty="0"/>
          </a:p>
          <a:p>
            <a:r>
              <a:rPr lang="es-ES" b="1" dirty="0" err="1">
                <a:latin typeface="Courier New" panose="02070309020205020404" pitchFamily="49" charset="0"/>
                <a:cs typeface="Courier New" panose="02070309020205020404" pitchFamily="49" charset="0"/>
              </a:rPr>
              <a:t>class</a:t>
            </a:r>
            <a:r>
              <a:rPr lang="es-ES" b="1" dirty="0">
                <a:latin typeface="Courier New" panose="02070309020205020404" pitchFamily="49" charset="0"/>
                <a:cs typeface="Courier New" panose="02070309020205020404" pitchFamily="49" charset="0"/>
              </a:rPr>
              <a:t> Coche:</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def</a:t>
            </a:r>
            <a:r>
              <a:rPr lang="es-ES" b="1" dirty="0">
                <a:latin typeface="Courier New" panose="02070309020205020404" pitchFamily="49" charset="0"/>
                <a:cs typeface="Courier New" panose="02070309020205020404" pitchFamily="49" charset="0"/>
              </a:rPr>
              <a:t> __</a:t>
            </a:r>
            <a:r>
              <a:rPr lang="es-ES" b="1" dirty="0" err="1">
                <a:latin typeface="Courier New" panose="02070309020205020404" pitchFamily="49" charset="0"/>
                <a:cs typeface="Courier New" panose="02070309020205020404" pitchFamily="49" charset="0"/>
              </a:rPr>
              <a:t>init</a:t>
            </a:r>
            <a:r>
              <a:rPr lang="es-ES" b="1" dirty="0">
                <a:latin typeface="Courier New" panose="02070309020205020404" pitchFamily="49" charset="0"/>
                <a:cs typeface="Courier New" panose="02070309020205020404" pitchFamily="49" charset="0"/>
              </a:rPr>
              <a:t>__(</a:t>
            </a:r>
            <a:r>
              <a:rPr lang="es-ES" b="1" dirty="0" err="1">
                <a:latin typeface="Courier New" panose="02070309020205020404" pitchFamily="49" charset="0"/>
                <a:cs typeface="Courier New" panose="02070309020205020404" pitchFamily="49" charset="0"/>
              </a:rPr>
              <a:t>self</a:t>
            </a:r>
            <a:r>
              <a:rPr lang="es-ES" b="1" dirty="0">
                <a:latin typeface="Courier New" panose="02070309020205020404" pitchFamily="49" charset="0"/>
                <a:cs typeface="Courier New" panose="02070309020205020404" pitchFamily="49" charset="0"/>
              </a:rPr>
              <a:t>, color):</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self</a:t>
            </a:r>
            <a:r>
              <a:rPr lang="es-ES" b="1" dirty="0">
                <a:latin typeface="Courier New" panose="02070309020205020404" pitchFamily="49" charset="0"/>
                <a:cs typeface="Courier New" panose="02070309020205020404" pitchFamily="49" charset="0"/>
              </a:rPr>
              <a:t>.__color = color</a:t>
            </a:r>
          </a:p>
          <a:p>
            <a:endParaRPr lang="es-ES" dirty="0"/>
          </a:p>
          <a:p>
            <a:r>
              <a:rPr lang="es-ES" dirty="0"/>
              <a:t>Debemos fijarnos que, en el constructor, el nombre de la propiedad va precedido por un doble </a:t>
            </a:r>
            <a:r>
              <a:rPr lang="es-ES" dirty="0" err="1"/>
              <a:t>guión</a:t>
            </a:r>
            <a:r>
              <a:rPr lang="es-ES" dirty="0"/>
              <a:t> bajo. Si ahora intentamos visualizar o modificar la propiedad </a:t>
            </a:r>
            <a:r>
              <a:rPr lang="es-ES" b="1" dirty="0">
                <a:latin typeface="Courier New" panose="02070309020205020404" pitchFamily="49" charset="0"/>
                <a:cs typeface="Courier New" panose="02070309020205020404" pitchFamily="49" charset="0"/>
              </a:rPr>
              <a:t>color</a:t>
            </a:r>
            <a:r>
              <a:rPr lang="es-ES" dirty="0"/>
              <a:t> de un objeto de esta clase, como hemos hecho en la diapositiva anterior, obtendremos un error.</a:t>
            </a:r>
          </a:p>
          <a:p>
            <a:endParaRPr lang="es-ES" dirty="0"/>
          </a:p>
          <a:p>
            <a:r>
              <a:rPr lang="es-ES" dirty="0"/>
              <a:t>No podremos acceder a la propiedad con </a:t>
            </a:r>
            <a:r>
              <a:rPr lang="es-ES" b="1" dirty="0" err="1">
                <a:latin typeface="Courier New" panose="02070309020205020404" pitchFamily="49" charset="0"/>
                <a:cs typeface="Courier New" panose="02070309020205020404" pitchFamily="49" charset="0"/>
              </a:rPr>
              <a:t>mi_coche.color</a:t>
            </a:r>
            <a:r>
              <a:rPr lang="es-ES" dirty="0"/>
              <a:t>, ni tampoco con </a:t>
            </a:r>
            <a:r>
              <a:rPr lang="es-ES" b="1" dirty="0" err="1">
                <a:latin typeface="Courier New" panose="02070309020205020404" pitchFamily="49" charset="0"/>
                <a:cs typeface="Courier New" panose="02070309020205020404" pitchFamily="49" charset="0"/>
              </a:rPr>
              <a:t>mi_coche.__color</a:t>
            </a:r>
            <a:r>
              <a:rPr lang="es-ES" dirty="0"/>
              <a:t>.</a:t>
            </a:r>
          </a:p>
        </p:txBody>
      </p:sp>
    </p:spTree>
    <p:extLst>
      <p:ext uri="{BB962C8B-B14F-4D97-AF65-F5344CB8AC3E}">
        <p14:creationId xmlns:p14="http://schemas.microsoft.com/office/powerpoint/2010/main" val="162488423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7" name="CuadroTexto 6">
            <a:extLst>
              <a:ext uri="{FF2B5EF4-FFF2-40B4-BE49-F238E27FC236}">
                <a16:creationId xmlns:a16="http://schemas.microsoft.com/office/drawing/2014/main" id="{458AD18D-53ED-7C55-ECC1-156EFD799D98}"/>
              </a:ext>
            </a:extLst>
          </p:cNvPr>
          <p:cNvSpPr txBox="1"/>
          <p:nvPr/>
        </p:nvSpPr>
        <p:spPr>
          <a:xfrm>
            <a:off x="4046707" y="427349"/>
            <a:ext cx="4474723" cy="646331"/>
          </a:xfrm>
          <a:prstGeom prst="rect">
            <a:avLst/>
          </a:prstGeom>
          <a:noFill/>
        </p:spPr>
        <p:txBody>
          <a:bodyPr wrap="square" rtlCol="0">
            <a:spAutoFit/>
          </a:bodyPr>
          <a:lstStyle/>
          <a:p>
            <a:r>
              <a:rPr lang="es-ES" sz="3600" b="1" dirty="0"/>
              <a:t>ENCAPSULACIÓN (III)</a:t>
            </a:r>
          </a:p>
        </p:txBody>
      </p:sp>
      <p:sp>
        <p:nvSpPr>
          <p:cNvPr id="9" name="CuadroTexto 8">
            <a:extLst>
              <a:ext uri="{FF2B5EF4-FFF2-40B4-BE49-F238E27FC236}">
                <a16:creationId xmlns:a16="http://schemas.microsoft.com/office/drawing/2014/main" id="{0C512674-D128-06E9-6F01-661533FE95CE}"/>
              </a:ext>
            </a:extLst>
          </p:cNvPr>
          <p:cNvSpPr txBox="1"/>
          <p:nvPr/>
        </p:nvSpPr>
        <p:spPr>
          <a:xfrm>
            <a:off x="885654" y="1383341"/>
            <a:ext cx="10877891" cy="4801314"/>
          </a:xfrm>
          <a:prstGeom prst="rect">
            <a:avLst/>
          </a:prstGeom>
          <a:noFill/>
        </p:spPr>
        <p:txBody>
          <a:bodyPr wrap="square" rtlCol="0">
            <a:spAutoFit/>
          </a:bodyPr>
          <a:lstStyle/>
          <a:p>
            <a:r>
              <a:rPr lang="es-ES" dirty="0"/>
              <a:t>Para poder acceder a la propiedad, para ver su valor o para modificarlo deberemos incorporar en la clase unos métodos al efecto, </a:t>
            </a:r>
            <a:r>
              <a:rPr lang="es-ES" dirty="0" err="1"/>
              <a:t>asi</a:t>
            </a:r>
            <a:r>
              <a:rPr lang="es-ES" dirty="0"/>
              <a:t>:</a:t>
            </a:r>
          </a:p>
          <a:p>
            <a:r>
              <a:rPr lang="es-ES" b="1" dirty="0" err="1">
                <a:latin typeface="Courier New" panose="02070309020205020404" pitchFamily="49" charset="0"/>
                <a:cs typeface="Courier New" panose="02070309020205020404" pitchFamily="49" charset="0"/>
              </a:rPr>
              <a:t>class</a:t>
            </a:r>
            <a:r>
              <a:rPr lang="es-ES" b="1" dirty="0">
                <a:latin typeface="Courier New" panose="02070309020205020404" pitchFamily="49" charset="0"/>
                <a:cs typeface="Courier New" panose="02070309020205020404" pitchFamily="49" charset="0"/>
              </a:rPr>
              <a:t> Coche:</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def</a:t>
            </a:r>
            <a:r>
              <a:rPr lang="es-ES" b="1" dirty="0">
                <a:latin typeface="Courier New" panose="02070309020205020404" pitchFamily="49" charset="0"/>
                <a:cs typeface="Courier New" panose="02070309020205020404" pitchFamily="49" charset="0"/>
              </a:rPr>
              <a:t> __</a:t>
            </a:r>
            <a:r>
              <a:rPr lang="es-ES" b="1" dirty="0" err="1">
                <a:latin typeface="Courier New" panose="02070309020205020404" pitchFamily="49" charset="0"/>
                <a:cs typeface="Courier New" panose="02070309020205020404" pitchFamily="49" charset="0"/>
              </a:rPr>
              <a:t>init</a:t>
            </a:r>
            <a:r>
              <a:rPr lang="es-ES" b="1" dirty="0">
                <a:latin typeface="Courier New" panose="02070309020205020404" pitchFamily="49" charset="0"/>
                <a:cs typeface="Courier New" panose="02070309020205020404" pitchFamily="49" charset="0"/>
              </a:rPr>
              <a:t>__(</a:t>
            </a:r>
            <a:r>
              <a:rPr lang="es-ES" b="1" dirty="0" err="1">
                <a:latin typeface="Courier New" panose="02070309020205020404" pitchFamily="49" charset="0"/>
                <a:cs typeface="Courier New" panose="02070309020205020404" pitchFamily="49" charset="0"/>
              </a:rPr>
              <a:t>self</a:t>
            </a:r>
            <a:r>
              <a:rPr lang="es-ES" b="1" dirty="0">
                <a:latin typeface="Courier New" panose="02070309020205020404" pitchFamily="49" charset="0"/>
                <a:cs typeface="Courier New" panose="02070309020205020404" pitchFamily="49" charset="0"/>
              </a:rPr>
              <a:t>, color):</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self</a:t>
            </a:r>
            <a:r>
              <a:rPr lang="es-ES" b="1" dirty="0">
                <a:latin typeface="Courier New" panose="02070309020205020404" pitchFamily="49" charset="0"/>
                <a:cs typeface="Courier New" panose="02070309020205020404" pitchFamily="49" charset="0"/>
              </a:rPr>
              <a:t>.__color = color</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def</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get_color</a:t>
            </a:r>
            <a:r>
              <a:rPr lang="es-ES" b="1" dirty="0">
                <a:latin typeface="Courier New" panose="02070309020205020404" pitchFamily="49" charset="0"/>
                <a:cs typeface="Courier New" panose="02070309020205020404" pitchFamily="49" charset="0"/>
              </a:rPr>
              <a:t>(</a:t>
            </a:r>
            <a:r>
              <a:rPr lang="es-ES" b="1" dirty="0" err="1">
                <a:latin typeface="Courier New" panose="02070309020205020404" pitchFamily="49" charset="0"/>
                <a:cs typeface="Courier New" panose="02070309020205020404" pitchFamily="49" charset="0"/>
              </a:rPr>
              <a:t>self</a:t>
            </a:r>
            <a:r>
              <a:rPr lang="es-ES" b="1" dirty="0">
                <a:latin typeface="Courier New" panose="02070309020205020404" pitchFamily="49" charset="0"/>
                <a:cs typeface="Courier New" panose="02070309020205020404" pitchFamily="49" charset="0"/>
              </a:rPr>
              <a:t>):</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return</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self</a:t>
            </a:r>
            <a:r>
              <a:rPr lang="es-ES" b="1" dirty="0">
                <a:latin typeface="Courier New" panose="02070309020205020404" pitchFamily="49" charset="0"/>
                <a:cs typeface="Courier New" panose="02070309020205020404" pitchFamily="49" charset="0"/>
              </a:rPr>
              <a:t>.__color</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def</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set_color</a:t>
            </a:r>
            <a:r>
              <a:rPr lang="es-ES" b="1" dirty="0">
                <a:latin typeface="Courier New" panose="02070309020205020404" pitchFamily="49" charset="0"/>
                <a:cs typeface="Courier New" panose="02070309020205020404" pitchFamily="49" charset="0"/>
              </a:rPr>
              <a:t>(</a:t>
            </a:r>
            <a:r>
              <a:rPr lang="es-ES" b="1" dirty="0" err="1">
                <a:latin typeface="Courier New" panose="02070309020205020404" pitchFamily="49" charset="0"/>
                <a:cs typeface="Courier New" panose="02070309020205020404" pitchFamily="49" charset="0"/>
              </a:rPr>
              <a:t>self</a:t>
            </a:r>
            <a:r>
              <a:rPr lang="es-ES" b="1" dirty="0">
                <a:latin typeface="Courier New" panose="02070309020205020404" pitchFamily="49" charset="0"/>
                <a:cs typeface="Courier New" panose="02070309020205020404" pitchFamily="49" charset="0"/>
              </a:rPr>
              <a:t>, color):</a:t>
            </a:r>
          </a:p>
          <a:p>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self</a:t>
            </a:r>
            <a:r>
              <a:rPr lang="es-ES" b="1" dirty="0">
                <a:latin typeface="Courier New" panose="02070309020205020404" pitchFamily="49" charset="0"/>
                <a:cs typeface="Courier New" panose="02070309020205020404" pitchFamily="49" charset="0"/>
              </a:rPr>
              <a:t>.__color = color</a:t>
            </a:r>
          </a:p>
          <a:p>
            <a:r>
              <a:rPr lang="es-ES" dirty="0"/>
              <a:t>Ahora, podemos acceder a la propiedad color de un objeto empleando esos métodos:</a:t>
            </a:r>
          </a:p>
          <a:p>
            <a:r>
              <a:rPr lang="es-ES" b="1" dirty="0" err="1">
                <a:latin typeface="Courier New" panose="02070309020205020404" pitchFamily="49" charset="0"/>
                <a:cs typeface="Courier New" panose="02070309020205020404" pitchFamily="49" charset="0"/>
              </a:rPr>
              <a:t>mi_coche</a:t>
            </a:r>
            <a:r>
              <a:rPr lang="es-ES" b="1" dirty="0">
                <a:latin typeface="Courier New" panose="02070309020205020404" pitchFamily="49" charset="0"/>
                <a:cs typeface="Courier New" panose="02070309020205020404" pitchFamily="49" charset="0"/>
              </a:rPr>
              <a:t> = Coche("azul")</a:t>
            </a:r>
          </a:p>
          <a:p>
            <a:r>
              <a:rPr lang="es-ES" b="1" dirty="0" err="1">
                <a:latin typeface="Courier New" panose="02070309020205020404" pitchFamily="49" charset="0"/>
                <a:cs typeface="Courier New" panose="02070309020205020404" pitchFamily="49" charset="0"/>
              </a:rPr>
              <a:t>print</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mi_coche.get_color</a:t>
            </a:r>
            <a:r>
              <a:rPr lang="es-ES" b="1" dirty="0">
                <a:latin typeface="Courier New" panose="02070309020205020404" pitchFamily="49" charset="0"/>
                <a:cs typeface="Courier New" panose="02070309020205020404" pitchFamily="49" charset="0"/>
              </a:rPr>
              <a:t>())</a:t>
            </a:r>
          </a:p>
          <a:p>
            <a:r>
              <a:rPr lang="es-ES" b="1" dirty="0" err="1">
                <a:latin typeface="Courier New" panose="02070309020205020404" pitchFamily="49" charset="0"/>
                <a:cs typeface="Courier New" panose="02070309020205020404" pitchFamily="49" charset="0"/>
              </a:rPr>
              <a:t>mi_coche.set_color</a:t>
            </a:r>
            <a:r>
              <a:rPr lang="es-ES" b="1" dirty="0">
                <a:latin typeface="Courier New" panose="02070309020205020404" pitchFamily="49" charset="0"/>
                <a:cs typeface="Courier New" panose="02070309020205020404" pitchFamily="49" charset="0"/>
              </a:rPr>
              <a:t>("rojo")</a:t>
            </a:r>
          </a:p>
          <a:p>
            <a:r>
              <a:rPr lang="es-ES" b="1" dirty="0" err="1">
                <a:latin typeface="Courier New" panose="02070309020205020404" pitchFamily="49" charset="0"/>
                <a:cs typeface="Courier New" panose="02070309020205020404" pitchFamily="49" charset="0"/>
              </a:rPr>
              <a:t>print</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mi_coche.get_color</a:t>
            </a:r>
            <a:r>
              <a:rPr lang="es-ES" b="1" dirty="0">
                <a:latin typeface="Courier New" panose="02070309020205020404" pitchFamily="49" charset="0"/>
                <a:cs typeface="Courier New" panose="02070309020205020404" pitchFamily="49" charset="0"/>
              </a:rPr>
              <a:t>())</a:t>
            </a:r>
          </a:p>
          <a:p>
            <a:r>
              <a:rPr lang="es-ES" dirty="0"/>
              <a:t>El resultado es el mismo que en la ocasión anterior:</a:t>
            </a:r>
          </a:p>
          <a:p>
            <a:r>
              <a:rPr lang="es-ES" b="1" dirty="0">
                <a:latin typeface="Courier New" panose="02070309020205020404" pitchFamily="49" charset="0"/>
                <a:cs typeface="Courier New" panose="02070309020205020404" pitchFamily="49" charset="0"/>
              </a:rPr>
              <a:t>azul</a:t>
            </a:r>
          </a:p>
          <a:p>
            <a:r>
              <a:rPr lang="es-ES" b="1" dirty="0">
                <a:latin typeface="Courier New" panose="02070309020205020404" pitchFamily="49" charset="0"/>
                <a:cs typeface="Courier New" panose="02070309020205020404" pitchFamily="49" charset="0"/>
              </a:rPr>
              <a:t>rojo</a:t>
            </a:r>
          </a:p>
        </p:txBody>
      </p:sp>
    </p:spTree>
    <p:extLst>
      <p:ext uri="{BB962C8B-B14F-4D97-AF65-F5344CB8AC3E}">
        <p14:creationId xmlns:p14="http://schemas.microsoft.com/office/powerpoint/2010/main" val="70797319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00AC84D9-07A9-4F39-BD29-DB663FC52689}"/>
              </a:ext>
            </a:extLst>
          </p:cNvPr>
          <p:cNvSpPr txBox="1"/>
          <p:nvPr/>
        </p:nvSpPr>
        <p:spPr>
          <a:xfrm>
            <a:off x="4046707" y="427349"/>
            <a:ext cx="4610910" cy="646331"/>
          </a:xfrm>
          <a:prstGeom prst="rect">
            <a:avLst/>
          </a:prstGeom>
          <a:noFill/>
        </p:spPr>
        <p:txBody>
          <a:bodyPr wrap="square" rtlCol="0">
            <a:spAutoFit/>
          </a:bodyPr>
          <a:lstStyle/>
          <a:p>
            <a:r>
              <a:rPr lang="es-ES" sz="3600" b="1" dirty="0"/>
              <a:t>ENCAPSULACIÓN (y IV)</a:t>
            </a:r>
          </a:p>
        </p:txBody>
      </p:sp>
      <p:sp>
        <p:nvSpPr>
          <p:cNvPr id="4" name="CuadroTexto 3">
            <a:extLst>
              <a:ext uri="{FF2B5EF4-FFF2-40B4-BE49-F238E27FC236}">
                <a16:creationId xmlns:a16="http://schemas.microsoft.com/office/drawing/2014/main" id="{884D29A9-44C2-215B-4E4F-AFB6B3E7F14A}"/>
              </a:ext>
            </a:extLst>
          </p:cNvPr>
          <p:cNvSpPr txBox="1"/>
          <p:nvPr/>
        </p:nvSpPr>
        <p:spPr>
          <a:xfrm>
            <a:off x="1060315" y="1634247"/>
            <a:ext cx="10330774" cy="2585323"/>
          </a:xfrm>
          <a:prstGeom prst="rect">
            <a:avLst/>
          </a:prstGeom>
          <a:noFill/>
        </p:spPr>
        <p:txBody>
          <a:bodyPr wrap="square" rtlCol="0">
            <a:spAutoFit/>
          </a:bodyPr>
          <a:lstStyle/>
          <a:p>
            <a:r>
              <a:rPr lang="es-ES" dirty="0"/>
              <a:t>En programación estos métodos para acceder a una variable privada se conocen, genéricamente, con el nombre de </a:t>
            </a:r>
            <a:r>
              <a:rPr lang="es-ES" b="1" i="1" dirty="0" err="1"/>
              <a:t>getters</a:t>
            </a:r>
            <a:r>
              <a:rPr lang="es-ES" dirty="0"/>
              <a:t> (los que se usan para leer esa variable) y </a:t>
            </a:r>
            <a:r>
              <a:rPr lang="es-ES" b="1" i="1" dirty="0" err="1"/>
              <a:t>setters</a:t>
            </a:r>
            <a:r>
              <a:rPr lang="es-ES" dirty="0"/>
              <a:t> (los que se usan para modificarla).</a:t>
            </a:r>
          </a:p>
          <a:p>
            <a:endParaRPr lang="es-ES" dirty="0"/>
          </a:p>
          <a:p>
            <a:r>
              <a:rPr lang="es-ES" dirty="0"/>
              <a:t>En algunos contextos reciben nombres diferentes. Por ejemplo, en Laravel se llaman, respectivamente, </a:t>
            </a:r>
            <a:r>
              <a:rPr lang="es-ES" b="1" i="1" dirty="0" err="1"/>
              <a:t>accesors</a:t>
            </a:r>
            <a:r>
              <a:rPr lang="es-ES" dirty="0"/>
              <a:t> y </a:t>
            </a:r>
            <a:r>
              <a:rPr lang="es-ES" b="1" i="1" dirty="0" err="1"/>
              <a:t>mutators</a:t>
            </a:r>
            <a:r>
              <a:rPr lang="es-ES" dirty="0"/>
              <a:t>, pero el concepto es el mismo.</a:t>
            </a:r>
          </a:p>
          <a:p>
            <a:endParaRPr lang="es-ES" dirty="0"/>
          </a:p>
          <a:p>
            <a:r>
              <a:rPr lang="es-ES" dirty="0"/>
              <a:t>Para finalizar este apartado, mencionar que lo mismo se puede aplicar a métodos. Cuando definimos un método podemos preceder su nombre de un doble guion bajo, y ese método no será accesible desde fuera de la clase. Para invocarle deberemos tener en la clase otro método que le llame.</a:t>
            </a:r>
          </a:p>
        </p:txBody>
      </p:sp>
    </p:spTree>
    <p:extLst>
      <p:ext uri="{BB962C8B-B14F-4D97-AF65-F5344CB8AC3E}">
        <p14:creationId xmlns:p14="http://schemas.microsoft.com/office/powerpoint/2010/main" val="137379821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0A76E2BB-3FAC-05A9-B5B9-75115E63CBD5}"/>
              </a:ext>
            </a:extLst>
          </p:cNvPr>
          <p:cNvSpPr txBox="1"/>
          <p:nvPr/>
        </p:nvSpPr>
        <p:spPr>
          <a:xfrm>
            <a:off x="4317558" y="427349"/>
            <a:ext cx="3307316" cy="646331"/>
          </a:xfrm>
          <a:prstGeom prst="rect">
            <a:avLst/>
          </a:prstGeom>
          <a:noFill/>
        </p:spPr>
        <p:txBody>
          <a:bodyPr wrap="none" rtlCol="0">
            <a:spAutoFit/>
          </a:bodyPr>
          <a:lstStyle/>
          <a:p>
            <a:r>
              <a:rPr lang="es-ES" sz="3600" b="1" dirty="0"/>
              <a:t>POLIMORFISMO</a:t>
            </a:r>
          </a:p>
        </p:txBody>
      </p:sp>
      <p:sp>
        <p:nvSpPr>
          <p:cNvPr id="4" name="CuadroTexto 3">
            <a:extLst>
              <a:ext uri="{FF2B5EF4-FFF2-40B4-BE49-F238E27FC236}">
                <a16:creationId xmlns:a16="http://schemas.microsoft.com/office/drawing/2014/main" id="{A7DA8B74-BBCE-115B-895F-C0DEC61B694D}"/>
              </a:ext>
            </a:extLst>
          </p:cNvPr>
          <p:cNvSpPr txBox="1"/>
          <p:nvPr/>
        </p:nvSpPr>
        <p:spPr>
          <a:xfrm>
            <a:off x="1806272" y="2170706"/>
            <a:ext cx="7981784" cy="2862322"/>
          </a:xfrm>
          <a:prstGeom prst="rect">
            <a:avLst/>
          </a:prstGeom>
          <a:noFill/>
        </p:spPr>
        <p:txBody>
          <a:bodyPr wrap="square" rtlCol="0">
            <a:spAutoFit/>
          </a:bodyPr>
          <a:lstStyle/>
          <a:p>
            <a:r>
              <a:rPr lang="es-ES" dirty="0"/>
              <a:t>Esta es otra característica típica de la programación orientada a objetos. Consiste en que una propiedad o método de una clase (suele relacionarse más con los métodos que con las propiedades) tenga el mismo nombre en otra clase, pero con un uso u operativa totalmente diferente.</a:t>
            </a:r>
          </a:p>
          <a:p>
            <a:endParaRPr lang="es-ES" dirty="0"/>
          </a:p>
          <a:p>
            <a:r>
              <a:rPr lang="es-ES" dirty="0"/>
              <a:t>En principio puede parecer que esto daría lugar a colisiones de nombres, pero no es así ya que si nos referimos a un método x() de una instancia de la clase A, y por otro lado nos referimos al método x() de una instancia de la clase B, es importante tener presente de que clase es cada instancia, lo que determinará en cada caso el comportamiento del método x().</a:t>
            </a:r>
          </a:p>
        </p:txBody>
      </p:sp>
    </p:spTree>
    <p:extLst>
      <p:ext uri="{BB962C8B-B14F-4D97-AF65-F5344CB8AC3E}">
        <p14:creationId xmlns:p14="http://schemas.microsoft.com/office/powerpoint/2010/main" val="17576735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4"/>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C169348B-67A8-9B58-0C94-61F0D8E3D781}"/>
              </a:ext>
            </a:extLst>
          </p:cNvPr>
          <p:cNvSpPr txBox="1"/>
          <p:nvPr/>
        </p:nvSpPr>
        <p:spPr>
          <a:xfrm>
            <a:off x="817124" y="2184997"/>
            <a:ext cx="10846340" cy="3416320"/>
          </a:xfrm>
          <a:prstGeom prst="rect">
            <a:avLst/>
          </a:prstGeom>
          <a:noFill/>
        </p:spPr>
        <p:txBody>
          <a:bodyPr wrap="square" rtlCol="0">
            <a:spAutoFit/>
          </a:bodyPr>
          <a:lstStyle/>
          <a:p>
            <a:r>
              <a:rPr lang="es-ES" dirty="0"/>
              <a:t>En esta pequeña presentación vamos a hablar de uno de los pilares fundamentales en la programación hoy día: La Programación Orientada a Objetos, conocida como POO, por sus siglas en español, o también como OOP por sus siglas en inglés (</a:t>
            </a:r>
            <a:r>
              <a:rPr lang="es-ES" dirty="0" err="1"/>
              <a:t>Objects</a:t>
            </a:r>
            <a:r>
              <a:rPr lang="es-ES" dirty="0"/>
              <a:t> </a:t>
            </a:r>
            <a:r>
              <a:rPr lang="es-ES" dirty="0" err="1"/>
              <a:t>Oriented</a:t>
            </a:r>
            <a:r>
              <a:rPr lang="es-ES" dirty="0"/>
              <a:t> </a:t>
            </a:r>
            <a:r>
              <a:rPr lang="es-ES" dirty="0" err="1"/>
              <a:t>Programming</a:t>
            </a:r>
            <a:r>
              <a:rPr lang="es-ES" dirty="0"/>
              <a:t>). Dado que el inglés es el idioma universal en todo lo relacionado con informática, programación y nuevas tecnologías, en lo sucesivo nos referiremos a la Programación Orientada a Objetos como OOP.</a:t>
            </a:r>
          </a:p>
          <a:p>
            <a:endParaRPr lang="es-ES" dirty="0"/>
          </a:p>
          <a:p>
            <a:r>
              <a:rPr lang="es-ES" dirty="0"/>
              <a:t>La OOP es uno más entre los distintos paradigmas de programación. Se llama “paradigma de programación” al conjunto de prácticas y metodologías empleadas para desarrollar aplicaciones, ya sean apps móviles, de escritorio, web, </a:t>
            </a:r>
            <a:r>
              <a:rPr lang="es-ES" dirty="0" err="1"/>
              <a:t>API’s</a:t>
            </a:r>
            <a:r>
              <a:rPr lang="es-ES" dirty="0"/>
              <a:t> RESTFUL, etc. Existen una importante variedad de paradigmas. Además de la OOP, existe la programación imperativa, la declarativa, la reactiva, etc. Hay lenguajes que por su propia naturaleza y sintaxis se adaptan mejor a unos paradigmas que a otros. Otros lenguajes de alto nivel, en cambio se adaptan relativamente bien a varios de estos paradigmas.</a:t>
            </a:r>
          </a:p>
        </p:txBody>
      </p:sp>
      <p:sp>
        <p:nvSpPr>
          <p:cNvPr id="4" name="CuadroTexto 3">
            <a:extLst>
              <a:ext uri="{FF2B5EF4-FFF2-40B4-BE49-F238E27FC236}">
                <a16:creationId xmlns:a16="http://schemas.microsoft.com/office/drawing/2014/main" id="{3A44F554-3C41-CC10-80F4-6241F12B4A89}"/>
              </a:ext>
            </a:extLst>
          </p:cNvPr>
          <p:cNvSpPr txBox="1"/>
          <p:nvPr/>
        </p:nvSpPr>
        <p:spPr>
          <a:xfrm>
            <a:off x="3885543" y="1312875"/>
            <a:ext cx="3241589" cy="646331"/>
          </a:xfrm>
          <a:prstGeom prst="rect">
            <a:avLst/>
          </a:prstGeom>
          <a:noFill/>
        </p:spPr>
        <p:txBody>
          <a:bodyPr wrap="square" rtlCol="0">
            <a:spAutoFit/>
          </a:bodyPr>
          <a:lstStyle/>
          <a:p>
            <a:r>
              <a:rPr lang="es-ES" sz="3600" b="1" dirty="0"/>
              <a:t>INTRODUCCIÓN</a:t>
            </a:r>
          </a:p>
        </p:txBody>
      </p:sp>
      <p:pic>
        <p:nvPicPr>
          <p:cNvPr id="7" name="22. My Way.mp3">
            <a:hlinkClick r:id="" action="ppaction://media"/>
            <a:extLst>
              <a:ext uri="{FF2B5EF4-FFF2-40B4-BE49-F238E27FC236}">
                <a16:creationId xmlns:a16="http://schemas.microsoft.com/office/drawing/2014/main" id="{02A4D1A6-FD73-EB8A-0FA9-8D90E904FA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77149" y="5632217"/>
            <a:ext cx="245894" cy="245894"/>
          </a:xfrm>
          <a:prstGeom prst="rect">
            <a:avLst/>
          </a:prstGeom>
        </p:spPr>
      </p:pic>
    </p:spTree>
    <p:extLst>
      <p:ext uri="{BB962C8B-B14F-4D97-AF65-F5344CB8AC3E}">
        <p14:creationId xmlns:p14="http://schemas.microsoft.com/office/powerpoint/2010/main" val="203453190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6667" numSld="999" showWhenStopped="0">
                <p:cTn id="7" repeatCount="indefinite" fill="remove"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7" name="CuadroTexto 6">
            <a:extLst>
              <a:ext uri="{FF2B5EF4-FFF2-40B4-BE49-F238E27FC236}">
                <a16:creationId xmlns:a16="http://schemas.microsoft.com/office/drawing/2014/main" id="{7DE04834-9B06-DBC6-9F57-E7382FEF2793}"/>
              </a:ext>
            </a:extLst>
          </p:cNvPr>
          <p:cNvSpPr txBox="1"/>
          <p:nvPr/>
        </p:nvSpPr>
        <p:spPr>
          <a:xfrm>
            <a:off x="5331448" y="2692568"/>
            <a:ext cx="1529103" cy="1015663"/>
          </a:xfrm>
          <a:prstGeom prst="rect">
            <a:avLst/>
          </a:prstGeom>
          <a:noFill/>
        </p:spPr>
        <p:txBody>
          <a:bodyPr wrap="square" rtlCol="0">
            <a:spAutoFit/>
          </a:bodyPr>
          <a:lstStyle/>
          <a:p>
            <a:r>
              <a:rPr lang="es-ES" sz="6000" dirty="0">
                <a:solidFill>
                  <a:schemeClr val="accent2">
                    <a:lumMod val="40000"/>
                    <a:lumOff val="60000"/>
                  </a:schemeClr>
                </a:solidFill>
                <a:latin typeface="Blueberry Personal Use" panose="02000500000000000000" pitchFamily="2" charset="0"/>
              </a:rPr>
              <a:t>FIN</a:t>
            </a:r>
            <a:endParaRPr lang="es-ES" sz="6000" dirty="0"/>
          </a:p>
        </p:txBody>
      </p:sp>
    </p:spTree>
    <p:extLst>
      <p:ext uri="{BB962C8B-B14F-4D97-AF65-F5344CB8AC3E}">
        <p14:creationId xmlns:p14="http://schemas.microsoft.com/office/powerpoint/2010/main" val="228707044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0717ECE8-C08C-B021-B05D-5B09939ACA24}"/>
              </a:ext>
            </a:extLst>
          </p:cNvPr>
          <p:cNvSpPr txBox="1"/>
          <p:nvPr/>
        </p:nvSpPr>
        <p:spPr>
          <a:xfrm>
            <a:off x="2996119" y="900345"/>
            <a:ext cx="5810933" cy="646331"/>
          </a:xfrm>
          <a:prstGeom prst="rect">
            <a:avLst/>
          </a:prstGeom>
          <a:noFill/>
        </p:spPr>
        <p:txBody>
          <a:bodyPr wrap="square" rtlCol="0">
            <a:spAutoFit/>
          </a:bodyPr>
          <a:lstStyle/>
          <a:p>
            <a:r>
              <a:rPr lang="es-ES" sz="3600" b="1" dirty="0"/>
              <a:t>POR QUÉ LA OOP? ORIGEN</a:t>
            </a:r>
          </a:p>
        </p:txBody>
      </p:sp>
      <p:sp>
        <p:nvSpPr>
          <p:cNvPr id="4" name="CuadroTexto 3">
            <a:extLst>
              <a:ext uri="{FF2B5EF4-FFF2-40B4-BE49-F238E27FC236}">
                <a16:creationId xmlns:a16="http://schemas.microsoft.com/office/drawing/2014/main" id="{7733C208-1026-6BA6-2A9F-FA8A5E39E875}"/>
              </a:ext>
            </a:extLst>
          </p:cNvPr>
          <p:cNvSpPr txBox="1"/>
          <p:nvPr/>
        </p:nvSpPr>
        <p:spPr>
          <a:xfrm>
            <a:off x="1157591" y="1877438"/>
            <a:ext cx="10214744" cy="3970318"/>
          </a:xfrm>
          <a:prstGeom prst="rect">
            <a:avLst/>
          </a:prstGeom>
          <a:noFill/>
        </p:spPr>
        <p:txBody>
          <a:bodyPr wrap="square" rtlCol="0">
            <a:spAutoFit/>
          </a:bodyPr>
          <a:lstStyle/>
          <a:p>
            <a:r>
              <a:rPr lang="es-ES" dirty="0"/>
              <a:t>Los conceptos de la POO tienen origen en Simula 67, un lenguaje diseñado para hacer simulaciones, creado por Ole-Johan Dahl y Kristen </a:t>
            </a:r>
            <a:r>
              <a:rPr lang="es-ES" dirty="0" err="1"/>
              <a:t>Nygaard</a:t>
            </a:r>
            <a:r>
              <a:rPr lang="es-ES" dirty="0"/>
              <a:t>, del Centro de Cómputo Noruego en Oslo.</a:t>
            </a:r>
          </a:p>
          <a:p>
            <a:r>
              <a:rPr lang="es-ES" dirty="0"/>
              <a:t>Este planteamiento fue refinado posteriormente, a mediados de los años 80 del pasado siglo en lenguajes como C, Basic, C++, Ada, Lisp, y Pascal. En aquellos años, la implementación de la OOP erra tosca y rudimentaria, y los conocimientos necesarios para trabajar correctamente con este paradigma eran ignorados a propósito por muchas personas que se arrimaban tímidamente al mundillo de la programación, pero que, en realidad, no estaban dispuestos a pagar el precio, en forma de esfuerzo intelectual, que suponía esta tecnología.</a:t>
            </a:r>
          </a:p>
          <a:p>
            <a:endParaRPr lang="es-ES" dirty="0"/>
          </a:p>
          <a:p>
            <a:r>
              <a:rPr lang="es-ES" dirty="0"/>
              <a:t>La programación imperativa era “más fácil” para las mentes perezosas, que se liaban a tirar líneas y líneas de código, sin organizarlas e, incluso, muchas veces sin documentarlas siguiera. Hacían algo, esperando que funcionase ”a la primera” y, cuando por supuesto, no funcionaba, se liaban a poner parches, remiendos, saltos sin sentido de un punto del código a otro, logrando el típico código </a:t>
            </a:r>
            <a:r>
              <a:rPr lang="es-ES" dirty="0" err="1"/>
              <a:t>spaghuetti</a:t>
            </a:r>
            <a:r>
              <a:rPr lang="es-ES" dirty="0"/>
              <a:t> que, por supuesto, no sirve para nada bueno.</a:t>
            </a:r>
          </a:p>
        </p:txBody>
      </p:sp>
    </p:spTree>
    <p:extLst>
      <p:ext uri="{BB962C8B-B14F-4D97-AF65-F5344CB8AC3E}">
        <p14:creationId xmlns:p14="http://schemas.microsoft.com/office/powerpoint/2010/main" val="289656365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57EED55F-A6E7-98AB-0525-2A21FA3EE14D}"/>
              </a:ext>
            </a:extLst>
          </p:cNvPr>
          <p:cNvSpPr txBox="1"/>
          <p:nvPr/>
        </p:nvSpPr>
        <p:spPr>
          <a:xfrm>
            <a:off x="1452664" y="1023088"/>
            <a:ext cx="9572017" cy="646331"/>
          </a:xfrm>
          <a:prstGeom prst="rect">
            <a:avLst/>
          </a:prstGeom>
          <a:noFill/>
        </p:spPr>
        <p:txBody>
          <a:bodyPr wrap="square" rtlCol="0">
            <a:spAutoFit/>
          </a:bodyPr>
          <a:lstStyle/>
          <a:p>
            <a:r>
              <a:rPr lang="es-ES" sz="3600" b="1" dirty="0"/>
              <a:t>OBJETIVOS DE LA OOP EN EL ESCENARIO ACTUAL</a:t>
            </a:r>
          </a:p>
        </p:txBody>
      </p:sp>
      <p:sp>
        <p:nvSpPr>
          <p:cNvPr id="4" name="CuadroTexto 3">
            <a:extLst>
              <a:ext uri="{FF2B5EF4-FFF2-40B4-BE49-F238E27FC236}">
                <a16:creationId xmlns:a16="http://schemas.microsoft.com/office/drawing/2014/main" id="{80554229-8BBF-1569-955A-1CF578B4DAF8}"/>
              </a:ext>
            </a:extLst>
          </p:cNvPr>
          <p:cNvSpPr txBox="1"/>
          <p:nvPr/>
        </p:nvSpPr>
        <p:spPr>
          <a:xfrm>
            <a:off x="1319719" y="1630999"/>
            <a:ext cx="9552561" cy="4524315"/>
          </a:xfrm>
          <a:prstGeom prst="rect">
            <a:avLst/>
          </a:prstGeom>
          <a:noFill/>
        </p:spPr>
        <p:txBody>
          <a:bodyPr wrap="square" rtlCol="0">
            <a:spAutoFit/>
          </a:bodyPr>
          <a:lstStyle/>
          <a:p>
            <a:r>
              <a:rPr lang="es-ES" dirty="0"/>
              <a:t>Afortunadamente ese boom de programadores nerd duraron poco. A lo largo de la evolución natural del escenario, esa clase de personas son el típico problema que se resuelve por sí mismo. </a:t>
            </a:r>
          </a:p>
          <a:p>
            <a:r>
              <a:rPr lang="es-ES" dirty="0"/>
              <a:t>La OOP fue concebida con los siguientes objetivos en mente:</a:t>
            </a:r>
          </a:p>
          <a:p>
            <a:pPr marL="285750" indent="-285750">
              <a:buFont typeface="Arial" panose="020B0604020202020204" pitchFamily="34" charset="0"/>
              <a:buChar char="•"/>
            </a:pPr>
            <a:r>
              <a:rPr lang="es-ES" dirty="0"/>
              <a:t>Reutilización de código. Cuando escribimos un código que funciona y hace lo que tiene que hacer, como lo tiene que hacer, de una manera limpia y eficiente, no queremos tenerlo que andar copiando y pegando en diversas partes de nuestro programa. Queremos tenerlo sólo definido en un sitio, e invocarlo desde donde nos haga falta.</a:t>
            </a:r>
          </a:p>
          <a:p>
            <a:pPr marL="285750" indent="-285750">
              <a:buFont typeface="Arial" panose="020B0604020202020204" pitchFamily="34" charset="0"/>
              <a:buChar char="•"/>
            </a:pPr>
            <a:r>
              <a:rPr lang="es-ES" dirty="0"/>
              <a:t>Optimización de código. Derivado directamente del objetivo anterior, el uso de la OOP nos permite optimizar, depurar y refactorizar nuestro código de una manera mucho más ágil y eficiente.</a:t>
            </a:r>
          </a:p>
          <a:p>
            <a:pPr marL="285750" indent="-285750">
              <a:buFont typeface="Arial" panose="020B0604020202020204" pitchFamily="34" charset="0"/>
              <a:buChar char="•"/>
            </a:pPr>
            <a:r>
              <a:rPr lang="es-ES" dirty="0"/>
              <a:t>Depuración de errores. Como los bloques de código ya sólo se escriben en un punto del programa, es sólo en un punto donde tenemos que </a:t>
            </a:r>
            <a:r>
              <a:rPr lang="es-ES" dirty="0" err="1"/>
              <a:t>debuggear</a:t>
            </a:r>
            <a:r>
              <a:rPr lang="es-ES" dirty="0"/>
              <a:t> errores.</a:t>
            </a:r>
          </a:p>
          <a:p>
            <a:pPr marL="285750" indent="-285750">
              <a:buFont typeface="Arial" panose="020B0604020202020204" pitchFamily="34" charset="0"/>
              <a:buChar char="•"/>
            </a:pPr>
            <a:r>
              <a:rPr lang="es-ES" dirty="0"/>
              <a:t>Desde un prisma más técnico, la OOP persigue la abstracción, y encapsulamiento del código. En pocas palabras, tenemos un módulo de código que funciona, así lo hayamos escrito nosotros o nos lo haya dado otro programador. No nos preocupamos de cómo y porqué funciona internamente. Lo usamos como nos han dicho, y nos vale para nuestro código.</a:t>
            </a:r>
          </a:p>
        </p:txBody>
      </p:sp>
    </p:spTree>
    <p:extLst>
      <p:ext uri="{BB962C8B-B14F-4D97-AF65-F5344CB8AC3E}">
        <p14:creationId xmlns:p14="http://schemas.microsoft.com/office/powerpoint/2010/main" val="191029539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5325737B-8096-DD4A-69D0-D1242A62B2B9}"/>
              </a:ext>
            </a:extLst>
          </p:cNvPr>
          <p:cNvSpPr txBox="1"/>
          <p:nvPr/>
        </p:nvSpPr>
        <p:spPr>
          <a:xfrm>
            <a:off x="2957208" y="900345"/>
            <a:ext cx="5982511" cy="646331"/>
          </a:xfrm>
          <a:prstGeom prst="rect">
            <a:avLst/>
          </a:prstGeom>
          <a:noFill/>
        </p:spPr>
        <p:txBody>
          <a:bodyPr wrap="square" rtlCol="0">
            <a:spAutoFit/>
          </a:bodyPr>
          <a:lstStyle/>
          <a:p>
            <a:r>
              <a:rPr lang="es-ES" sz="3600" b="1" dirty="0"/>
              <a:t>UN SIMIL DEL MUNDO “REAL”</a:t>
            </a:r>
          </a:p>
        </p:txBody>
      </p:sp>
      <p:sp>
        <p:nvSpPr>
          <p:cNvPr id="4" name="CuadroTexto 3">
            <a:extLst>
              <a:ext uri="{FF2B5EF4-FFF2-40B4-BE49-F238E27FC236}">
                <a16:creationId xmlns:a16="http://schemas.microsoft.com/office/drawing/2014/main" id="{55524BC0-9276-4BDF-5B14-08C875B9AE9F}"/>
              </a:ext>
            </a:extLst>
          </p:cNvPr>
          <p:cNvSpPr txBox="1"/>
          <p:nvPr/>
        </p:nvSpPr>
        <p:spPr>
          <a:xfrm>
            <a:off x="1614791" y="1631000"/>
            <a:ext cx="8813260" cy="4524315"/>
          </a:xfrm>
          <a:prstGeom prst="rect">
            <a:avLst/>
          </a:prstGeom>
          <a:noFill/>
        </p:spPr>
        <p:txBody>
          <a:bodyPr wrap="square" rtlCol="0">
            <a:spAutoFit/>
          </a:bodyPr>
          <a:lstStyle/>
          <a:p>
            <a:r>
              <a:rPr lang="es-ES" dirty="0"/>
              <a:t>Este es un clásico. Para entender a modo general como funciona la OOP, comparamos el desarrollo de una aplicación con la cadena de montaje de un modelo de coches. Tú estás trabajando en un punto de la cadena donde montas, digamos, la dirección asistida en el chasis y la carrocería de cada coche. ¿Sabes como funciona internamente esa dirección asistida? Probablemente no, ni falta que te hace. El funcionamiento del mecanismo interno es cosa de otro profesional, el que ha fabricado ese bloque. A ti sólo te han dicho en parte del chasis tienes que montarlo, con cuantos tornillos, por donde tienes que pasar los manguitos y los cables. Tú haces exactamente eso: lo que te han dicho, cómo te lo han dicho, y no te preocupas de más. Eso es el concepto de abstracción y encapsulamiento que mencionábamos en la diapositiva anterior. Tu puedes (y debes) abstraerte de como funciona ese bloque de dirección asistida. A ti te llega una pieza sellada, con los tubos y cables necesarios para que la montes. Eso es encapsulamiento.</a:t>
            </a:r>
          </a:p>
          <a:p>
            <a:r>
              <a:rPr lang="es-ES" dirty="0"/>
              <a:t>Así funciona la OOP. A ti te dan una “Clase” o un objeto de una clase (hablaremos de eso enseguida), te dicen cómo funciona externamente, cómo tienes que implementarlo en tu código (conectar esos tubos y cables) y ya sabes que funciona. Lo “de dentro” no necesitas conocerlo para usar la clase.</a:t>
            </a:r>
          </a:p>
        </p:txBody>
      </p:sp>
    </p:spTree>
    <p:extLst>
      <p:ext uri="{BB962C8B-B14F-4D97-AF65-F5344CB8AC3E}">
        <p14:creationId xmlns:p14="http://schemas.microsoft.com/office/powerpoint/2010/main" val="17318671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1B950CC0-E745-482C-C944-7E520AB90466}"/>
              </a:ext>
            </a:extLst>
          </p:cNvPr>
          <p:cNvSpPr txBox="1"/>
          <p:nvPr/>
        </p:nvSpPr>
        <p:spPr>
          <a:xfrm>
            <a:off x="2655651" y="900345"/>
            <a:ext cx="6427401" cy="646331"/>
          </a:xfrm>
          <a:prstGeom prst="rect">
            <a:avLst/>
          </a:prstGeom>
          <a:noFill/>
        </p:spPr>
        <p:txBody>
          <a:bodyPr wrap="none" rtlCol="0">
            <a:spAutoFit/>
          </a:bodyPr>
          <a:lstStyle/>
          <a:p>
            <a:r>
              <a:rPr lang="es-ES" sz="3600" b="1" dirty="0"/>
              <a:t>CONCEPTOS BÁSICOS DE LA OOP</a:t>
            </a:r>
          </a:p>
        </p:txBody>
      </p:sp>
      <p:sp>
        <p:nvSpPr>
          <p:cNvPr id="4" name="CuadroTexto 3">
            <a:extLst>
              <a:ext uri="{FF2B5EF4-FFF2-40B4-BE49-F238E27FC236}">
                <a16:creationId xmlns:a16="http://schemas.microsoft.com/office/drawing/2014/main" id="{89009059-4970-F5E1-644F-BF1DB6F2E401}"/>
              </a:ext>
            </a:extLst>
          </p:cNvPr>
          <p:cNvSpPr txBox="1"/>
          <p:nvPr/>
        </p:nvSpPr>
        <p:spPr>
          <a:xfrm>
            <a:off x="990715" y="1653702"/>
            <a:ext cx="10079362" cy="4247317"/>
          </a:xfrm>
          <a:prstGeom prst="rect">
            <a:avLst/>
          </a:prstGeom>
          <a:noFill/>
        </p:spPr>
        <p:txBody>
          <a:bodyPr wrap="square" rtlCol="0">
            <a:spAutoFit/>
          </a:bodyPr>
          <a:lstStyle/>
          <a:p>
            <a:r>
              <a:rPr lang="es-ES" dirty="0"/>
              <a:t>En esta diapositiva vamos a introducir los conceptos básicos de la OOP, partiendo un poco del analogismo de la diapositiva anterior, para facilitárselo a aquellas personas que se asoman a esta forma de trabajo por primera vez.</a:t>
            </a:r>
            <a:br>
              <a:rPr lang="es-ES" dirty="0"/>
            </a:br>
            <a:r>
              <a:rPr lang="es-ES" dirty="0"/>
              <a:t>En el ejemplo anterior, trabajamos con unos objetos, que son las cajas de dirección asistida que montamos en nuestros coches.</a:t>
            </a:r>
          </a:p>
          <a:p>
            <a:r>
              <a:rPr lang="es-ES" dirty="0"/>
              <a:t>A su vez, estos objetos se fabrican a partir de unos moldes, que en programación llamamos </a:t>
            </a:r>
            <a:r>
              <a:rPr lang="es-ES" b="1" i="1" dirty="0"/>
              <a:t>CLASES</a:t>
            </a:r>
            <a:r>
              <a:rPr lang="es-ES" dirty="0"/>
              <a:t>. Una clase es, por lo tanto, un patrón a partir del que creamos los objetos. El molde de la caja de dirección asistida tiene unas </a:t>
            </a:r>
            <a:r>
              <a:rPr lang="es-ES" b="1" i="1" dirty="0"/>
              <a:t>PROPIEDADES</a:t>
            </a:r>
            <a:r>
              <a:rPr lang="es-ES" dirty="0"/>
              <a:t> concretas. Por ejemplo, tiene unos lugares por donde entrarán y saldrán los tubos de fluido hidráulico, unos puntos donde se conectarán los sensores para comprobar el funcionamiento, una forma física para que encaje en el chasis de un determinado modelo de coche… Y también tiene unas funcionalidades (</a:t>
            </a:r>
            <a:r>
              <a:rPr lang="es-ES" b="1" i="1" dirty="0"/>
              <a:t>MÉTODOS</a:t>
            </a:r>
            <a:r>
              <a:rPr lang="es-ES" dirty="0"/>
              <a:t>) específicos: Si se le inyecta fluido por determinado conducto, mueve un. Pistón para hacer girar las ruedas; si se perfora un tubo y pierde presión, manda una señal eléctrica que activará un aviso en el panel del conductor.</a:t>
            </a:r>
          </a:p>
          <a:p>
            <a:r>
              <a:rPr lang="es-ES" dirty="0"/>
              <a:t>Todas las cajas de dirección asistida (objetos en programación) que hagamos a partir de un molde (una clase, en programación) tendrán las mismas propiedades y métodos.</a:t>
            </a:r>
          </a:p>
        </p:txBody>
      </p:sp>
    </p:spTree>
    <p:extLst>
      <p:ext uri="{BB962C8B-B14F-4D97-AF65-F5344CB8AC3E}">
        <p14:creationId xmlns:p14="http://schemas.microsoft.com/office/powerpoint/2010/main" val="397169005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415FD286-D0BE-6AD4-5375-77ED9E902EC3}"/>
              </a:ext>
            </a:extLst>
          </p:cNvPr>
          <p:cNvSpPr txBox="1"/>
          <p:nvPr/>
        </p:nvSpPr>
        <p:spPr>
          <a:xfrm>
            <a:off x="2234119" y="828885"/>
            <a:ext cx="8433880" cy="646331"/>
          </a:xfrm>
          <a:prstGeom prst="rect">
            <a:avLst/>
          </a:prstGeom>
          <a:noFill/>
        </p:spPr>
        <p:txBody>
          <a:bodyPr wrap="square" rtlCol="0">
            <a:spAutoFit/>
          </a:bodyPr>
          <a:lstStyle/>
          <a:p>
            <a:r>
              <a:rPr lang="es-ES" sz="3600" b="1" dirty="0"/>
              <a:t>PROPIEDADES Y MÉTODOS EN UN CÓDIGO</a:t>
            </a:r>
          </a:p>
        </p:txBody>
      </p:sp>
      <p:sp>
        <p:nvSpPr>
          <p:cNvPr id="4" name="CuadroTexto 3">
            <a:extLst>
              <a:ext uri="{FF2B5EF4-FFF2-40B4-BE49-F238E27FC236}">
                <a16:creationId xmlns:a16="http://schemas.microsoft.com/office/drawing/2014/main" id="{B7C16FFE-F1EC-21E9-1415-CAEDF441531E}"/>
              </a:ext>
            </a:extLst>
          </p:cNvPr>
          <p:cNvSpPr txBox="1"/>
          <p:nvPr/>
        </p:nvSpPr>
        <p:spPr>
          <a:xfrm>
            <a:off x="1264595" y="1481678"/>
            <a:ext cx="9980579" cy="4801314"/>
          </a:xfrm>
          <a:prstGeom prst="rect">
            <a:avLst/>
          </a:prstGeom>
          <a:noFill/>
        </p:spPr>
        <p:txBody>
          <a:bodyPr wrap="square" rtlCol="0">
            <a:spAutoFit/>
          </a:bodyPr>
          <a:lstStyle/>
          <a:p>
            <a:r>
              <a:rPr lang="es-ES" dirty="0"/>
              <a:t>En programación, una </a:t>
            </a:r>
            <a:r>
              <a:rPr lang="es-ES" b="1" i="1" dirty="0"/>
              <a:t>CLASE</a:t>
            </a:r>
            <a:r>
              <a:rPr lang="es-ES" dirty="0"/>
              <a:t> es un conjunto de variables (llamados </a:t>
            </a:r>
            <a:r>
              <a:rPr lang="es-ES" b="1" i="1" dirty="0"/>
              <a:t>PROPIEDADES</a:t>
            </a:r>
            <a:r>
              <a:rPr lang="es-ES" dirty="0"/>
              <a:t> o </a:t>
            </a:r>
            <a:r>
              <a:rPr lang="es-ES" b="1" i="1" dirty="0"/>
              <a:t>ATRIBUTOS</a:t>
            </a:r>
            <a:r>
              <a:rPr lang="es-ES" dirty="0"/>
              <a:t>), que emplea un determinado código para llevar a cabo su tarea, donde se almacenan los valores temporales, o no tan temporales, que un código necesita para funcionar. Siguiendo con el analogismo de las cajas de dirección asistida, las propiedades serían, por ejemplo, coordenadas físicas de la caja donde está la entrada de fluido, o anchura de la misma. Todas las cajas (objetos) fabricadas a partir de ese molde (clase) tendrán la entrada del mismo calibre, y en el mismo sitio.</a:t>
            </a:r>
          </a:p>
          <a:p>
            <a:r>
              <a:rPr lang="es-ES" dirty="0"/>
              <a:t>Por otra parte, los </a:t>
            </a:r>
            <a:r>
              <a:rPr lang="es-ES" b="1" i="1" dirty="0"/>
              <a:t>MÉTODOS</a:t>
            </a:r>
            <a:r>
              <a:rPr lang="es-ES" dirty="0"/>
              <a:t> son funciones, definidas en la clase, que se pueden llevar a cabo con ese objeto. Por ejemplo, si como propiedades recibimos la fecha de nacimiento de un usuario, y la fecha actual, un método se encargaría de calcular la edad exacta del usuario, y devolvérnosla. En el analogismo anterior, un método sería la capacidad de la caja de girar las ruedas, según el movimiento que el usuario le imprima al volante. Eso está definido en el molde, y todas las cajas fabricadas a partir de ese molde hacen lo mismo, de la misma forma.</a:t>
            </a:r>
            <a:br>
              <a:rPr lang="es-ES" dirty="0"/>
            </a:br>
            <a:r>
              <a:rPr lang="es-ES" dirty="0"/>
              <a:t>Por lo tanto: las </a:t>
            </a:r>
            <a:r>
              <a:rPr lang="es-ES" b="1" i="1" dirty="0"/>
              <a:t>CLASES</a:t>
            </a:r>
            <a:r>
              <a:rPr lang="es-ES" dirty="0"/>
              <a:t> son piezas de código donde se definen las propiedades y métodos. Los </a:t>
            </a:r>
            <a:r>
              <a:rPr lang="es-ES" b="1" i="1" dirty="0"/>
              <a:t>OBJETOS</a:t>
            </a:r>
            <a:r>
              <a:rPr lang="es-ES" dirty="0"/>
              <a:t> son los bloques de código implementados a partir de esas clases y que, por ende, tienen todas esas propiedades y métodos nativamente. Cuándo creamos un objeto ya no tenemos que declarar en su interior las propiedades y métodos. Estos vienen de la clase, y en el objeto se implementan automáticamente.</a:t>
            </a:r>
          </a:p>
        </p:txBody>
      </p:sp>
    </p:spTree>
    <p:extLst>
      <p:ext uri="{BB962C8B-B14F-4D97-AF65-F5344CB8AC3E}">
        <p14:creationId xmlns:p14="http://schemas.microsoft.com/office/powerpoint/2010/main" val="357667732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693814D3-2431-7069-6D8C-CD484B666BBD}"/>
              </a:ext>
            </a:extLst>
          </p:cNvPr>
          <p:cNvSpPr txBox="1"/>
          <p:nvPr/>
        </p:nvSpPr>
        <p:spPr>
          <a:xfrm>
            <a:off x="3260527" y="669513"/>
            <a:ext cx="2276272" cy="646331"/>
          </a:xfrm>
          <a:prstGeom prst="rect">
            <a:avLst/>
          </a:prstGeom>
          <a:noFill/>
        </p:spPr>
        <p:txBody>
          <a:bodyPr wrap="square" rtlCol="0">
            <a:spAutoFit/>
          </a:bodyPr>
          <a:lstStyle/>
          <a:p>
            <a:r>
              <a:rPr lang="es-ES" sz="3600" b="1" dirty="0"/>
              <a:t>HERENCIA</a:t>
            </a:r>
          </a:p>
        </p:txBody>
      </p:sp>
      <p:sp>
        <p:nvSpPr>
          <p:cNvPr id="4" name="CuadroTexto 3">
            <a:extLst>
              <a:ext uri="{FF2B5EF4-FFF2-40B4-BE49-F238E27FC236}">
                <a16:creationId xmlns:a16="http://schemas.microsoft.com/office/drawing/2014/main" id="{DF41C035-AD19-6943-EF0B-995E37544916}"/>
              </a:ext>
            </a:extLst>
          </p:cNvPr>
          <p:cNvSpPr txBox="1"/>
          <p:nvPr/>
        </p:nvSpPr>
        <p:spPr>
          <a:xfrm>
            <a:off x="990715" y="1546698"/>
            <a:ext cx="10517106" cy="4524315"/>
          </a:xfrm>
          <a:prstGeom prst="rect">
            <a:avLst/>
          </a:prstGeom>
          <a:noFill/>
        </p:spPr>
        <p:txBody>
          <a:bodyPr wrap="square" rtlCol="0">
            <a:spAutoFit/>
          </a:bodyPr>
          <a:lstStyle/>
          <a:p>
            <a:r>
              <a:rPr lang="es-ES" dirty="0"/>
              <a:t>Este es uno de los conceptos más importantes cuando se trabaja con clases y objetos. Vamos a seguir con analogismos, para facilitar la introducción del mismo, aunque luego volveremos a la perspectiva de la programación.</a:t>
            </a:r>
          </a:p>
          <a:p>
            <a:endParaRPr lang="es-ES" dirty="0"/>
          </a:p>
          <a:p>
            <a:r>
              <a:rPr lang="es-ES" dirty="0"/>
              <a:t>Supongamos que tenemos, en nuestra fábrica de coches, un molde para crear cajas de cambios. Este molde, tal cual, no nos vale para fabricar coches funcionales. Por ejemplo, habrá cajas de cambios manuales y automáticas, con más o menos velocidades, para turismos o camiones… </a:t>
            </a:r>
          </a:p>
          <a:p>
            <a:endParaRPr lang="es-ES" dirty="0"/>
          </a:p>
          <a:p>
            <a:r>
              <a:rPr lang="es-ES" dirty="0"/>
              <a:t>A partir del molde inicial se crean otros moldes (otras clases) para las distintas cajas de cambios específicas. Todos estos moldes tendrán algunas características comunes con el molde inicial pero, además, tendrán características propias que se les dan a esos moldes. Así, el molde de ”cajas de cambio”, tendrá un punto por donde se inyecta el metal fundido para crear el bloque, pero el molde de cajas de cambio manuales tendrá un tamaño y forma del molde diferentes del molde de cajas automáticas.</a:t>
            </a:r>
          </a:p>
          <a:p>
            <a:endParaRPr lang="es-ES" dirty="0"/>
          </a:p>
          <a:p>
            <a:r>
              <a:rPr lang="es-ES" dirty="0"/>
              <a:t>Así, diríamos que los moldes manual y automático </a:t>
            </a:r>
            <a:r>
              <a:rPr lang="es-ES" b="1" i="1" dirty="0"/>
              <a:t>HEREDAN</a:t>
            </a:r>
            <a:r>
              <a:rPr lang="es-ES" dirty="0"/>
              <a:t> del molde de cajas de cambios la posibilidad de inyectar metal fundido, pero luego cada molde implementa esa posibilidad de una manera específica.</a:t>
            </a:r>
          </a:p>
        </p:txBody>
      </p:sp>
    </p:spTree>
    <p:extLst>
      <p:ext uri="{BB962C8B-B14F-4D97-AF65-F5344CB8AC3E}">
        <p14:creationId xmlns:p14="http://schemas.microsoft.com/office/powerpoint/2010/main" val="31622116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1863696" cy="1107996"/>
          </a:xfrm>
          <a:prstGeom prst="rect">
            <a:avLst/>
          </a:prstGeom>
          <a:noFill/>
        </p:spPr>
        <p:txBody>
          <a:bodyPr wrap="square" rtlCol="0">
            <a:spAutoFit/>
          </a:bodyPr>
          <a:lstStyle/>
          <a:p>
            <a:r>
              <a:rPr lang="es-ES" sz="6600" dirty="0">
                <a:solidFill>
                  <a:schemeClr val="accent2">
                    <a:lumMod val="40000"/>
                    <a:lumOff val="60000"/>
                  </a:schemeClr>
                </a:solidFill>
                <a:latin typeface="Blueberry Personal Use" panose="02000500000000000000" pitchFamily="2" charset="0"/>
              </a:rPr>
              <a:t>OOP</a:t>
            </a:r>
          </a:p>
        </p:txBody>
      </p:sp>
      <p:sp>
        <p:nvSpPr>
          <p:cNvPr id="2" name="Rectángulo 1">
            <a:extLst>
              <a:ext uri="{FF2B5EF4-FFF2-40B4-BE49-F238E27FC236}">
                <a16:creationId xmlns:a16="http://schemas.microsoft.com/office/drawing/2014/main" id="{A25015F8-F57B-9902-4CDA-A9532597B53E}"/>
              </a:ext>
            </a:extLst>
          </p:cNvPr>
          <p:cNvSpPr/>
          <p:nvPr/>
        </p:nvSpPr>
        <p:spPr>
          <a:xfrm rot="5400000">
            <a:off x="6096000" y="762001"/>
            <a:ext cx="457200" cy="11734797"/>
          </a:xfrm>
          <a:prstGeom prst="rect">
            <a:avLst/>
          </a:prstGeom>
          <a:gradFill flip="none" rotWithShape="1">
            <a:gsLst>
              <a:gs pos="0">
                <a:srgbClr val="FFC000"/>
              </a:gs>
              <a:gs pos="34000">
                <a:srgbClr val="FFAC4E"/>
              </a:gs>
              <a:gs pos="61000">
                <a:schemeClr val="accent2">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6FEA69A-B182-1A2A-9289-8F5ECEE39FBA}"/>
              </a:ext>
            </a:extLst>
          </p:cNvPr>
          <p:cNvPicPr>
            <a:picLocks noChangeAspect="1"/>
          </p:cNvPicPr>
          <p:nvPr/>
        </p:nvPicPr>
        <p:blipFill>
          <a:blip r:embed="rId2"/>
          <a:stretch>
            <a:fillRect/>
          </a:stretch>
        </p:blipFill>
        <p:spPr>
          <a:xfrm>
            <a:off x="10737335" y="115515"/>
            <a:ext cx="1270000" cy="1270000"/>
          </a:xfrm>
          <a:prstGeom prst="rect">
            <a:avLst/>
          </a:prstGeom>
        </p:spPr>
      </p:pic>
      <p:sp>
        <p:nvSpPr>
          <p:cNvPr id="3" name="CuadroTexto 2">
            <a:extLst>
              <a:ext uri="{FF2B5EF4-FFF2-40B4-BE49-F238E27FC236}">
                <a16:creationId xmlns:a16="http://schemas.microsoft.com/office/drawing/2014/main" id="{3EF56DD8-2475-6EDC-3851-A006B11020B3}"/>
              </a:ext>
            </a:extLst>
          </p:cNvPr>
          <p:cNvSpPr txBox="1"/>
          <p:nvPr/>
        </p:nvSpPr>
        <p:spPr>
          <a:xfrm>
            <a:off x="2500010" y="577180"/>
            <a:ext cx="6040876" cy="646331"/>
          </a:xfrm>
          <a:prstGeom prst="rect">
            <a:avLst/>
          </a:prstGeom>
          <a:noFill/>
        </p:spPr>
        <p:txBody>
          <a:bodyPr wrap="square" rtlCol="0">
            <a:spAutoFit/>
          </a:bodyPr>
          <a:lstStyle/>
          <a:p>
            <a:r>
              <a:rPr lang="es-ES" sz="3600" b="1" dirty="0"/>
              <a:t>HERENCIA SIMPLE Y MÚLTIPLE</a:t>
            </a:r>
          </a:p>
        </p:txBody>
      </p:sp>
      <p:sp>
        <p:nvSpPr>
          <p:cNvPr id="4" name="CuadroTexto 3">
            <a:extLst>
              <a:ext uri="{FF2B5EF4-FFF2-40B4-BE49-F238E27FC236}">
                <a16:creationId xmlns:a16="http://schemas.microsoft.com/office/drawing/2014/main" id="{7FFF7DE3-AFF9-358F-572B-E003307A1C6A}"/>
              </a:ext>
            </a:extLst>
          </p:cNvPr>
          <p:cNvSpPr txBox="1"/>
          <p:nvPr/>
        </p:nvSpPr>
        <p:spPr>
          <a:xfrm>
            <a:off x="1358629" y="1206694"/>
            <a:ext cx="9931941" cy="5078313"/>
          </a:xfrm>
          <a:prstGeom prst="rect">
            <a:avLst/>
          </a:prstGeom>
          <a:noFill/>
        </p:spPr>
        <p:txBody>
          <a:bodyPr wrap="square" rtlCol="0">
            <a:spAutoFit/>
          </a:bodyPr>
          <a:lstStyle/>
          <a:p>
            <a:r>
              <a:rPr lang="es-ES" dirty="0"/>
              <a:t>Ya sabemos que el mecanismo de herencia en programación es aquél que permite definir una clase ”principal” ( se conoce como </a:t>
            </a:r>
            <a:r>
              <a:rPr lang="es-ES" b="1" i="1" dirty="0"/>
              <a:t>SUPERCLASE</a:t>
            </a:r>
            <a:r>
              <a:rPr lang="es-ES" dirty="0"/>
              <a:t> o </a:t>
            </a:r>
            <a:r>
              <a:rPr lang="es-ES" b="1" i="1" dirty="0"/>
              <a:t>CLASE PADRE</a:t>
            </a:r>
            <a:r>
              <a:rPr lang="es-ES" dirty="0"/>
              <a:t>). A partir de esta clase podemos crear clases DERIVADAS llamadas, también, </a:t>
            </a:r>
            <a:r>
              <a:rPr lang="es-ES" b="1" i="1" dirty="0"/>
              <a:t>SUBCLASES</a:t>
            </a:r>
            <a:r>
              <a:rPr lang="es-ES" dirty="0"/>
              <a:t> o </a:t>
            </a:r>
            <a:r>
              <a:rPr lang="es-ES" b="1" i="1" dirty="0"/>
              <a:t>CLASES HIJAS</a:t>
            </a:r>
            <a:r>
              <a:rPr lang="es-ES" dirty="0"/>
              <a:t>. Una subclase tiene definidos, de modo implícito, todos los métodos y propiedades que tiene la superclase de la que hereda pero, además, puede implementar sus propios métodos o propiedades, o modificar (sobrescribir) los que recibe por herencia.</a:t>
            </a:r>
          </a:p>
          <a:p>
            <a:endParaRPr lang="es-ES" dirty="0"/>
          </a:p>
          <a:p>
            <a:r>
              <a:rPr lang="es-ES" dirty="0"/>
              <a:t>Siguiendo con el uso de analogismos, supongamos un señor que, durante su vida, ha acumulado acciones, dividendos, contactos en el mundo profesional… una serie de bienes. Su hijos heredan todos esos bienes pero, además, pueden establecer nuevos contactos, ganar más dinero, etc.</a:t>
            </a:r>
          </a:p>
          <a:p>
            <a:endParaRPr lang="es-ES" dirty="0"/>
          </a:p>
          <a:p>
            <a:r>
              <a:rPr lang="es-ES" dirty="0"/>
              <a:t>En programación llamamos </a:t>
            </a:r>
            <a:r>
              <a:rPr lang="es-ES" b="1" i="1" dirty="0"/>
              <a:t>HERENCIA SIMPLE</a:t>
            </a:r>
            <a:r>
              <a:rPr lang="es-ES" dirty="0"/>
              <a:t> a un modelo por el que una subclase hereda de una superclase, y sólo de una. Así, una superclase podrá tener muchas clases derivadas pero una subclase sólo podrá tener una clase padre. Esto no implica que una subclase no pueda ser, a su vez, superclase de otras.</a:t>
            </a:r>
          </a:p>
          <a:p>
            <a:endParaRPr lang="es-ES" dirty="0"/>
          </a:p>
          <a:p>
            <a:r>
              <a:rPr lang="es-ES" dirty="0"/>
              <a:t>Por el contrario llamamos </a:t>
            </a:r>
            <a:r>
              <a:rPr lang="es-ES" b="1" i="1" dirty="0"/>
              <a:t>HERENCIA MÚLTIPLE</a:t>
            </a:r>
            <a:r>
              <a:rPr lang="es-ES" dirty="0"/>
              <a:t> a un modelo en el que una subclase puede heredar propiedades y métodos de más de una superclase.</a:t>
            </a:r>
          </a:p>
        </p:txBody>
      </p:sp>
    </p:spTree>
    <p:extLst>
      <p:ext uri="{BB962C8B-B14F-4D97-AF65-F5344CB8AC3E}">
        <p14:creationId xmlns:p14="http://schemas.microsoft.com/office/powerpoint/2010/main" val="120015220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602</TotalTime>
  <Words>3796</Words>
  <Application>Microsoft Macintosh PowerPoint</Application>
  <PresentationFormat>Panorámica</PresentationFormat>
  <Paragraphs>138</Paragraphs>
  <Slides>20</Slides>
  <Notes>0</Notes>
  <HiddenSlides>0</HiddenSlides>
  <MMClips>2</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20</vt:i4>
      </vt:variant>
    </vt:vector>
  </HeadingPairs>
  <TitlesOfParts>
    <vt:vector size="26" baseType="lpstr">
      <vt:lpstr>Arial</vt:lpstr>
      <vt:lpstr>Blueberry Personal Use</vt:lpstr>
      <vt:lpstr>Calibri</vt:lpstr>
      <vt:lpstr>Calibri Light</vt:lpstr>
      <vt:lpstr>Courier New</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José López Quijado</dc:creator>
  <cp:lastModifiedBy>José López Quijado</cp:lastModifiedBy>
  <cp:revision>19</cp:revision>
  <dcterms:created xsi:type="dcterms:W3CDTF">2023-06-02T11:23:33Z</dcterms:created>
  <dcterms:modified xsi:type="dcterms:W3CDTF">2023-06-08T05:11:50Z</dcterms:modified>
</cp:coreProperties>
</file>

<file path=docProps/thumbnail.jpeg>
</file>